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21"/>
  </p:notesMasterIdLst>
  <p:sldIdLst>
    <p:sldId id="256" r:id="rId2"/>
    <p:sldId id="344" r:id="rId3"/>
    <p:sldId id="410" r:id="rId4"/>
    <p:sldId id="346" r:id="rId5"/>
    <p:sldId id="404" r:id="rId6"/>
    <p:sldId id="412" r:id="rId7"/>
    <p:sldId id="434" r:id="rId8"/>
    <p:sldId id="364" r:id="rId9"/>
    <p:sldId id="409" r:id="rId10"/>
    <p:sldId id="425" r:id="rId11"/>
    <p:sldId id="362" r:id="rId12"/>
    <p:sldId id="433" r:id="rId13"/>
    <p:sldId id="437" r:id="rId14"/>
    <p:sldId id="438" r:id="rId15"/>
    <p:sldId id="439" r:id="rId16"/>
    <p:sldId id="408" r:id="rId17"/>
    <p:sldId id="413" r:id="rId18"/>
    <p:sldId id="436" r:id="rId19"/>
    <p:sldId id="403" r:id="rId20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>
          <p15:clr>
            <a:srgbClr val="A4A3A4"/>
          </p15:clr>
        </p15:guide>
        <p15:guide id="2" orient="horz" pos="3611" userDrawn="1">
          <p15:clr>
            <a:srgbClr val="A4A3A4"/>
          </p15:clr>
        </p15:guide>
        <p15:guide id="3" pos="291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FF99"/>
    <a:srgbClr val="CDF0FA"/>
    <a:srgbClr val="FF99CC"/>
    <a:srgbClr val="33CCCC"/>
    <a:srgbClr val="99CCFF"/>
    <a:srgbClr val="355F9F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71" autoAdjust="0"/>
    <p:restoredTop sz="89434" autoAdjust="0"/>
  </p:normalViewPr>
  <p:slideViewPr>
    <p:cSldViewPr>
      <p:cViewPr varScale="1">
        <p:scale>
          <a:sx n="63" d="100"/>
          <a:sy n="63" d="100"/>
        </p:scale>
        <p:origin x="546" y="72"/>
      </p:cViewPr>
      <p:guideLst>
        <p:guide orient="horz" pos="2205"/>
        <p:guide orient="horz" pos="3611"/>
        <p:guide pos="291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1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wanjin\Desktop\Book3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wanjin\Desktop\Book3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  <c:spPr>
        <a:ln>
          <a:noFill/>
        </a:ln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年龄构成</c:v>
                </c:pt>
              </c:strCache>
            </c:strRef>
          </c:tx>
          <c:dLbls>
            <c:delete val="1"/>
          </c:dLbls>
          <c:cat>
            <c:strRef>
              <c:f>Sheet1!$A$2:$A$4</c:f>
              <c:strCache>
                <c:ptCount val="3"/>
                <c:pt idx="0">
                  <c:v>20-30岁 硕士</c:v>
                </c:pt>
                <c:pt idx="1">
                  <c:v>30-40岁 教师</c:v>
                </c:pt>
                <c:pt idx="2">
                  <c:v>50以上  教授</c:v>
                </c:pt>
              </c:strCache>
            </c:strRef>
          </c:cat>
          <c:val>
            <c:numRef>
              <c:f>Sheet1!$B$2:$B$4</c:f>
              <c:numCache>
                <c:formatCode>g/"通""用""格""式"</c:formatCode>
                <c:ptCount val="3"/>
                <c:pt idx="0">
                  <c:v>8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0833486935795"/>
          <c:y val="0.35306845604978565"/>
          <c:w val="0.36662466796618559"/>
          <c:h val="0.52382816383097974"/>
        </c:manualLayout>
      </c:layout>
      <c:overlay val="0"/>
      <c:txPr>
        <a:bodyPr/>
        <a:lstStyle/>
        <a:p>
          <a:pPr>
            <a:defRPr sz="1200"/>
          </a:pPr>
          <a:endParaRPr lang="zh-CN"/>
        </a:p>
      </c:txPr>
    </c:legend>
    <c:plotVisOnly val="1"/>
    <c:dispBlanksAs val="gap"/>
    <c:showDLblsOverMax val="0"/>
  </c:chart>
  <c:spPr>
    <a:solidFill>
      <a:schemeClr val="lt1"/>
    </a:solidFill>
    <a:ln w="12700" cap="flat" cmpd="sng" algn="ctr">
      <a:noFill/>
      <a:prstDash val="solid"/>
      <a:miter lim="800000"/>
    </a:ln>
    <a:effectLst/>
    <a:scene3d>
      <a:camera prst="orthographicFront"/>
      <a:lightRig rig="threePt" dir="t"/>
    </a:scene3d>
    <a:sp3d>
      <a:bevelB w="25400"/>
    </a:sp3d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zh-CN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7.8648500678968253E-2"/>
          <c:y val="0.20828564251787274"/>
          <c:w val="0.53861909472952851"/>
          <c:h val="0.57245397480406401"/>
        </c:manualLayout>
      </c:layout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3">
                  <a:lumMod val="95000"/>
                </a:schemeClr>
              </a:solidFill>
            </c:spPr>
          </c:dPt>
          <c:dPt>
            <c:idx val="1"/>
            <c:bubble3D val="0"/>
            <c:spPr>
              <a:solidFill>
                <a:schemeClr val="accent5">
                  <a:lumMod val="90000"/>
                </a:schemeClr>
              </a:solidFill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c:spPr>
          </c:dPt>
          <c:dPt>
            <c:idx val="2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</c:spPr>
          </c:dPt>
          <c:dPt>
            <c:idx val="3"/>
            <c:bubble3D val="0"/>
            <c:spPr>
              <a:solidFill>
                <a:schemeClr val="accent6">
                  <a:lumMod val="75000"/>
                </a:schemeClr>
              </a:solidFill>
            </c:spPr>
          </c:dPt>
          <c:dPt>
            <c:idx val="4"/>
            <c:bubble3D val="0"/>
            <c:spPr>
              <a:solidFill>
                <a:schemeClr val="bg1">
                  <a:lumMod val="50000"/>
                </a:schemeClr>
              </a:solidFill>
            </c:spPr>
          </c:dPt>
          <c:dLbls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Sheet1!$A$1:$A$5</c:f>
              <c:strCache>
                <c:ptCount val="5"/>
                <c:pt idx="0">
                  <c:v>专利</c:v>
                </c:pt>
                <c:pt idx="1">
                  <c:v>外来风险投资</c:v>
                </c:pt>
                <c:pt idx="2">
                  <c:v>团队自主投资</c:v>
                </c:pt>
                <c:pt idx="3">
                  <c:v>贷款</c:v>
                </c:pt>
                <c:pt idx="4">
                  <c:v>设备场地</c:v>
                </c:pt>
              </c:strCache>
            </c:strRef>
          </c:cat>
          <c:val>
            <c:numRef>
              <c:f>Sheet1!$B$1:$B$5</c:f>
              <c:numCache>
                <c:formatCode>General</c:formatCode>
                <c:ptCount val="5"/>
                <c:pt idx="0">
                  <c:v>30</c:v>
                </c:pt>
                <c:pt idx="1">
                  <c:v>12</c:v>
                </c:pt>
                <c:pt idx="2">
                  <c:v>50</c:v>
                </c:pt>
                <c:pt idx="3">
                  <c:v>22</c:v>
                </c:pt>
                <c:pt idx="4">
                  <c:v>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</c:pie3DChart>
    </c:plotArea>
    <c:legend>
      <c:legendPos val="r"/>
      <c:legendEntry>
        <c:idx val="0"/>
        <c:txPr>
          <a:bodyPr/>
          <a:lstStyle/>
          <a:p>
            <a:pPr>
              <a:defRPr sz="1400"/>
            </a:pPr>
            <a:endParaRPr lang="zh-CN"/>
          </a:p>
        </c:txPr>
      </c:legendEntry>
      <c:legendEntry>
        <c:idx val="1"/>
        <c:txPr>
          <a:bodyPr/>
          <a:lstStyle/>
          <a:p>
            <a:pPr>
              <a:defRPr sz="1400"/>
            </a:pPr>
            <a:endParaRPr lang="zh-CN"/>
          </a:p>
        </c:txPr>
      </c:legendEntry>
      <c:legendEntry>
        <c:idx val="2"/>
        <c:txPr>
          <a:bodyPr/>
          <a:lstStyle/>
          <a:p>
            <a:pPr>
              <a:defRPr sz="1400"/>
            </a:pPr>
            <a:endParaRPr lang="zh-CN"/>
          </a:p>
        </c:txPr>
      </c:legendEntry>
      <c:legendEntry>
        <c:idx val="3"/>
        <c:txPr>
          <a:bodyPr/>
          <a:lstStyle/>
          <a:p>
            <a:pPr>
              <a:defRPr sz="1400"/>
            </a:pPr>
            <a:endParaRPr lang="zh-CN"/>
          </a:p>
        </c:txPr>
      </c:legendEntry>
      <c:legendEntry>
        <c:idx val="4"/>
        <c:txPr>
          <a:bodyPr/>
          <a:lstStyle/>
          <a:p>
            <a:pPr>
              <a:defRPr sz="1400"/>
            </a:pPr>
            <a:endParaRPr lang="zh-CN"/>
          </a:p>
        </c:txPr>
      </c:legendEntry>
      <c:layout>
        <c:manualLayout>
          <c:xMode val="edge"/>
          <c:yMode val="edge"/>
          <c:x val="0.68840893443575124"/>
          <c:y val="0.22961664493294184"/>
          <c:w val="0.24254344608513606"/>
          <c:h val="0.46041171963431682"/>
        </c:manualLayout>
      </c:layout>
      <c:overlay val="0"/>
    </c:legend>
    <c:plotVisOnly val="1"/>
    <c:dispBlanksAs val="zero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4.9912274208111083E-2"/>
          <c:y val="0.12983187184142517"/>
          <c:w val="0.47277748145673526"/>
          <c:h val="0.70705911412024303"/>
        </c:manualLayout>
      </c:layout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3">
                  <a:lumMod val="75000"/>
                </a:schemeClr>
              </a:solidFill>
            </c:spPr>
          </c:dPt>
          <c:dPt>
            <c:idx val="1"/>
            <c:bubble3D val="0"/>
            <c:spPr>
              <a:solidFill>
                <a:schemeClr val="accent6">
                  <a:lumMod val="20000"/>
                  <a:lumOff val="80000"/>
                </a:schemeClr>
              </a:solidFill>
            </c:spPr>
          </c:dPt>
          <c:dPt>
            <c:idx val="2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</c:spPr>
          </c:dPt>
          <c:dPt>
            <c:idx val="3"/>
            <c:bubble3D val="0"/>
            <c:spPr>
              <a:solidFill>
                <a:schemeClr val="accent1">
                  <a:lumMod val="75000"/>
                </a:schemeClr>
              </a:solidFill>
            </c:spPr>
          </c:dPt>
          <c:dLbls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Sheet1!$A$21:$A$24</c:f>
              <c:strCache>
                <c:ptCount val="4"/>
                <c:pt idx="0">
                  <c:v>人力成本</c:v>
                </c:pt>
                <c:pt idx="1">
                  <c:v>运营成本</c:v>
                </c:pt>
                <c:pt idx="2">
                  <c:v>营销成本</c:v>
                </c:pt>
                <c:pt idx="3">
                  <c:v>其他（利息、税金等）</c:v>
                </c:pt>
              </c:strCache>
            </c:strRef>
          </c:cat>
          <c:val>
            <c:numRef>
              <c:f>Sheet1!$B$21:$B$24</c:f>
              <c:numCache>
                <c:formatCode>General</c:formatCode>
                <c:ptCount val="4"/>
                <c:pt idx="0">
                  <c:v>35</c:v>
                </c:pt>
                <c:pt idx="1">
                  <c:v>5</c:v>
                </c:pt>
                <c:pt idx="2">
                  <c:v>40</c:v>
                </c:pt>
                <c:pt idx="3">
                  <c:v>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</c:pie3DChart>
    </c:plotArea>
    <c:legend>
      <c:legendPos val="r"/>
      <c:legendEntry>
        <c:idx val="0"/>
        <c:txPr>
          <a:bodyPr/>
          <a:lstStyle/>
          <a:p>
            <a:pPr>
              <a:defRPr sz="1400"/>
            </a:pPr>
            <a:endParaRPr lang="zh-CN"/>
          </a:p>
        </c:txPr>
      </c:legendEntry>
      <c:legendEntry>
        <c:idx val="1"/>
        <c:txPr>
          <a:bodyPr/>
          <a:lstStyle/>
          <a:p>
            <a:pPr>
              <a:defRPr sz="1400"/>
            </a:pPr>
            <a:endParaRPr lang="zh-CN"/>
          </a:p>
        </c:txPr>
      </c:legendEntry>
      <c:legendEntry>
        <c:idx val="2"/>
        <c:txPr>
          <a:bodyPr/>
          <a:lstStyle/>
          <a:p>
            <a:pPr>
              <a:defRPr sz="1400"/>
            </a:pPr>
            <a:endParaRPr lang="zh-CN"/>
          </a:p>
        </c:txPr>
      </c:legendEntry>
      <c:legendEntry>
        <c:idx val="3"/>
        <c:txPr>
          <a:bodyPr/>
          <a:lstStyle/>
          <a:p>
            <a:pPr>
              <a:defRPr sz="1400"/>
            </a:pPr>
            <a:endParaRPr lang="zh-CN"/>
          </a:p>
        </c:txPr>
      </c:legendEntry>
      <c:layout>
        <c:manualLayout>
          <c:xMode val="edge"/>
          <c:yMode val="edge"/>
          <c:x val="0.58942589432537851"/>
          <c:y val="0.30465122815815204"/>
          <c:w val="0.3241928309710958"/>
          <c:h val="0.28960797292278745"/>
        </c:manualLayout>
      </c:layout>
      <c:overlay val="0"/>
    </c:legend>
    <c:plotVisOnly val="1"/>
    <c:dispBlanksAs val="zero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7D308F-1799-4392-830C-A5679AABEBAE}" type="doc">
      <dgm:prSet loTypeId="urn:microsoft.com/office/officeart/2005/8/layout/matrix1" loCatId="matrix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1A17105E-F6ED-4751-972D-A4E6DE8E983F}">
      <dgm:prSet phldrT="[文本]" custT="1"/>
      <dgm:spPr>
        <a:solidFill>
          <a:schemeClr val="bg2"/>
        </a:solidFill>
      </dgm:spPr>
      <dgm:t>
        <a:bodyPr/>
        <a:lstStyle/>
        <a:p>
          <a:r>
            <a:rPr lang="zh-CN" altLang="en-US" sz="2800" b="1" kern="1200" smtClean="0">
              <a:solidFill>
                <a:schemeClr val="accent3">
                  <a:lumMod val="50000"/>
                </a:schemeClr>
              </a:solidFill>
              <a:latin typeface="+mn-lt"/>
              <a:ea typeface="微软雅黑" panose="020B0503020204020204" pitchFamily="34" charset="-122"/>
              <a:cs typeface="+mn-cs"/>
            </a:rPr>
            <a:t>懒人衣橱</a:t>
          </a:r>
          <a:endParaRPr lang="zh-CN" altLang="en-US" sz="2800" b="1" kern="1200" dirty="0">
            <a:solidFill>
              <a:schemeClr val="accent3">
                <a:lumMod val="50000"/>
              </a:schemeClr>
            </a:solidFill>
            <a:latin typeface="+mn-lt"/>
            <a:ea typeface="微软雅黑" panose="020B0503020204020204" pitchFamily="34" charset="-122"/>
            <a:cs typeface="+mn-cs"/>
          </a:endParaRPr>
        </a:p>
      </dgm:t>
    </dgm:pt>
    <dgm:pt modelId="{0CC37549-4D9D-4883-AD1E-D3E8531610D1}" type="parTrans" cxnId="{1AE81087-8249-4380-9F61-2056000F7A19}">
      <dgm:prSet/>
      <dgm:spPr/>
      <dgm:t>
        <a:bodyPr/>
        <a:lstStyle/>
        <a:p>
          <a:endParaRPr lang="zh-CN" altLang="en-US"/>
        </a:p>
      </dgm:t>
    </dgm:pt>
    <dgm:pt modelId="{213562A8-88E9-44B9-9590-09DF208DDAC2}" type="sibTrans" cxnId="{1AE81087-8249-4380-9F61-2056000F7A19}">
      <dgm:prSet/>
      <dgm:spPr/>
      <dgm:t>
        <a:bodyPr/>
        <a:lstStyle/>
        <a:p>
          <a:endParaRPr lang="zh-CN" altLang="en-US"/>
        </a:p>
      </dgm:t>
    </dgm:pt>
    <dgm:pt modelId="{819B4C1A-505B-484E-9769-BB884D7375EB}">
      <dgm:prSet phldrT="[文本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 algn="ctr">
            <a:lnSpc>
              <a:spcPts val="3000"/>
            </a:lnSpc>
            <a:spcAft>
              <a:spcPts val="0"/>
            </a:spcAft>
          </a:pPr>
          <a:endParaRPr lang="en-US" altLang="zh-CN" sz="2000" b="1" kern="1200" dirty="0" smtClean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ctr">
            <a:lnSpc>
              <a:spcPts val="3000"/>
            </a:lnSpc>
            <a:spcAft>
              <a:spcPts val="0"/>
            </a:spcAft>
          </a:pPr>
          <a:r>
            <a:rPr lang="zh-CN" altLang="en-US" sz="20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衣橱管理</a:t>
          </a:r>
          <a:endParaRPr lang="en-US" altLang="zh-CN" sz="2000" b="1" kern="1200" dirty="0" smtClean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>
            <a:lnSpc>
              <a:spcPts val="3000"/>
            </a:lnSpc>
            <a:spcAft>
              <a:spcPts val="0"/>
            </a:spcAft>
          </a:pPr>
          <a:r>
            <a:rPr lang="zh-CN" altLang="en-US" sz="2000" kern="1200" dirty="0" smtClean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rPr>
            <a:t>线下衣橱线上管理，各种方便快捷的功能帮您轻松管理已有衣物</a:t>
          </a:r>
          <a:endParaRPr lang="zh-CN" altLang="en-US" sz="2000" kern="1200" dirty="0">
            <a:solidFill>
              <a:schemeClr val="accent1"/>
            </a:solidFill>
            <a:latin typeface="楷体" panose="02010609060101010101" pitchFamily="49" charset="-122"/>
            <a:ea typeface="楷体" panose="02010609060101010101" pitchFamily="49" charset="-122"/>
            <a:cs typeface="+mn-cs"/>
          </a:endParaRPr>
        </a:p>
      </dgm:t>
    </dgm:pt>
    <dgm:pt modelId="{A4CBE7B3-673A-4380-9781-E342C63065ED}" type="parTrans" cxnId="{E8F37B58-C520-4E0C-9B25-F8FBC6766BE2}">
      <dgm:prSet/>
      <dgm:spPr/>
      <dgm:t>
        <a:bodyPr/>
        <a:lstStyle/>
        <a:p>
          <a:endParaRPr lang="zh-CN" altLang="en-US"/>
        </a:p>
      </dgm:t>
    </dgm:pt>
    <dgm:pt modelId="{89E1BBD2-1103-4BC8-AB4B-CF00B3027006}" type="sibTrans" cxnId="{E8F37B58-C520-4E0C-9B25-F8FBC6766BE2}">
      <dgm:prSet/>
      <dgm:spPr/>
      <dgm:t>
        <a:bodyPr/>
        <a:lstStyle/>
        <a:p>
          <a:endParaRPr lang="zh-CN" altLang="en-US"/>
        </a:p>
      </dgm:t>
    </dgm:pt>
    <dgm:pt modelId="{73C39290-0B4E-43B2-BDFD-BE81FE77DF25}">
      <dgm:prSet phldrT="[文本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algn="ctr">
            <a:lnSpc>
              <a:spcPct val="90000"/>
            </a:lnSpc>
            <a:spcAft>
              <a:spcPct val="35000"/>
            </a:spcAft>
          </a:pPr>
          <a:endParaRPr lang="en-US" altLang="zh-CN" sz="1500" kern="1200" dirty="0" smtClean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ctr">
            <a:lnSpc>
              <a:spcPts val="3000"/>
            </a:lnSpc>
            <a:spcAft>
              <a:spcPts val="0"/>
            </a:spcAft>
          </a:pPr>
          <a:r>
            <a:rPr lang="zh-CN" altLang="en-US" sz="20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个性搭配</a:t>
          </a:r>
          <a:endParaRPr lang="en-US" altLang="zh-CN" sz="2000" b="1" kern="1200" dirty="0" smtClean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r">
            <a:lnSpc>
              <a:spcPts val="3000"/>
            </a:lnSpc>
            <a:spcAft>
              <a:spcPts val="0"/>
            </a:spcAft>
          </a:pPr>
          <a:r>
            <a:rPr lang="zh-CN" altLang="en-US" sz="2000" kern="1200" dirty="0" smtClean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rPr>
            <a:t>根据天气、场合、用户习惯等信息进行分析，为您已有衣物组合出合适的搭配</a:t>
          </a:r>
          <a:endParaRPr lang="zh-CN" altLang="en-US" sz="2000" kern="1200" dirty="0">
            <a:solidFill>
              <a:schemeClr val="accent1"/>
            </a:solidFill>
            <a:latin typeface="楷体" panose="02010609060101010101" pitchFamily="49" charset="-122"/>
            <a:ea typeface="楷体" panose="02010609060101010101" pitchFamily="49" charset="-122"/>
            <a:cs typeface="+mn-cs"/>
          </a:endParaRPr>
        </a:p>
      </dgm:t>
    </dgm:pt>
    <dgm:pt modelId="{748509A4-3B61-44EB-97C0-3A49AFA8000E}" type="parTrans" cxnId="{7D87339A-EE42-4213-A217-D2B4EE7A18BB}">
      <dgm:prSet/>
      <dgm:spPr/>
      <dgm:t>
        <a:bodyPr/>
        <a:lstStyle/>
        <a:p>
          <a:endParaRPr lang="zh-CN" altLang="en-US"/>
        </a:p>
      </dgm:t>
    </dgm:pt>
    <dgm:pt modelId="{D731D157-682A-4E9F-B6E3-FE947CFDD225}" type="sibTrans" cxnId="{7D87339A-EE42-4213-A217-D2B4EE7A18BB}">
      <dgm:prSet/>
      <dgm:spPr/>
      <dgm:t>
        <a:bodyPr/>
        <a:lstStyle/>
        <a:p>
          <a:endParaRPr lang="zh-CN" altLang="en-US"/>
        </a:p>
      </dgm:t>
    </dgm:pt>
    <dgm:pt modelId="{DC59671D-9550-4F28-9E8B-02BD5EDCB645}">
      <dgm:prSet phldrT="[文本]" custT="1"/>
      <dgm:spPr>
        <a:solidFill>
          <a:srgbClr val="FFFF99"/>
        </a:solidFill>
      </dgm:spPr>
      <dgm:t>
        <a:bodyPr/>
        <a:lstStyle/>
        <a:p>
          <a:pPr algn="l">
            <a:lnSpc>
              <a:spcPts val="3000"/>
            </a:lnSpc>
            <a:spcAft>
              <a:spcPts val="0"/>
            </a:spcAft>
          </a:pPr>
          <a:r>
            <a:rPr lang="zh-CN" altLang="en-US" sz="2000" kern="1200" dirty="0" smtClean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rPr>
            <a:t>与搭配师、好友等其他用户进行穿搭交流，寻找搭配灵感，提升穿搭水平</a:t>
          </a:r>
          <a:endParaRPr lang="en-US" altLang="zh-CN" sz="2000" kern="1200" dirty="0" smtClean="0">
            <a:solidFill>
              <a:schemeClr val="accent1"/>
            </a:solidFill>
            <a:latin typeface="楷体" panose="02010609060101010101" pitchFamily="49" charset="-122"/>
            <a:ea typeface="楷体" panose="02010609060101010101" pitchFamily="49" charset="-122"/>
            <a:cs typeface="+mn-cs"/>
          </a:endParaRPr>
        </a:p>
        <a:p>
          <a:pPr algn="ctr">
            <a:lnSpc>
              <a:spcPts val="3000"/>
            </a:lnSpc>
            <a:spcAft>
              <a:spcPts val="0"/>
            </a:spcAft>
          </a:pPr>
          <a:r>
            <a:rPr lang="zh-CN" altLang="en-US" sz="20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社交互动</a:t>
          </a:r>
          <a:endParaRPr lang="zh-CN" altLang="en-US" sz="2000" kern="1200" dirty="0">
            <a:solidFill>
              <a:schemeClr val="accent1"/>
            </a:solidFill>
            <a:latin typeface="楷体" panose="02010609060101010101" pitchFamily="49" charset="-122"/>
            <a:ea typeface="楷体" panose="02010609060101010101" pitchFamily="49" charset="-122"/>
            <a:cs typeface="+mn-cs"/>
          </a:endParaRPr>
        </a:p>
      </dgm:t>
    </dgm:pt>
    <dgm:pt modelId="{18A8723E-A652-4096-AF6E-88E8F52CAA85}" type="parTrans" cxnId="{944E8F8B-053B-436B-BFA4-717C4CEA03D0}">
      <dgm:prSet/>
      <dgm:spPr/>
      <dgm:t>
        <a:bodyPr/>
        <a:lstStyle/>
        <a:p>
          <a:endParaRPr lang="zh-CN" altLang="en-US"/>
        </a:p>
      </dgm:t>
    </dgm:pt>
    <dgm:pt modelId="{CD684AD0-F87F-4751-8409-F7AF3BC8BCED}" type="sibTrans" cxnId="{944E8F8B-053B-436B-BFA4-717C4CEA03D0}">
      <dgm:prSet/>
      <dgm:spPr/>
      <dgm:t>
        <a:bodyPr/>
        <a:lstStyle/>
        <a:p>
          <a:endParaRPr lang="zh-CN" altLang="en-US"/>
        </a:p>
      </dgm:t>
    </dgm:pt>
    <dgm:pt modelId="{891EEFD7-AA4F-47A9-8D73-AB62455F4505}">
      <dgm:prSet phldrT="[文本]" custT="1"/>
      <dgm:spPr>
        <a:solidFill>
          <a:schemeClr val="accent3"/>
        </a:solidFill>
      </dgm:spPr>
      <dgm:t>
        <a:bodyPr/>
        <a:lstStyle/>
        <a:p>
          <a:pPr algn="l">
            <a:lnSpc>
              <a:spcPts val="3000"/>
            </a:lnSpc>
            <a:spcAft>
              <a:spcPts val="0"/>
            </a:spcAft>
          </a:pPr>
          <a:r>
            <a:rPr lang="zh-CN" altLang="en-US" sz="2000" kern="1200" dirty="0" smtClean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rPr>
            <a:t>根据用户已有衣物和穿衣风格有针对性地推荐穿搭建议，提高购衣精准度</a:t>
          </a:r>
          <a:endParaRPr lang="en-US" altLang="zh-CN" sz="2000" kern="1200" dirty="0" smtClean="0">
            <a:solidFill>
              <a:schemeClr val="accent1"/>
            </a:solidFill>
            <a:latin typeface="楷体" panose="02010609060101010101" pitchFamily="49" charset="-122"/>
            <a:ea typeface="楷体" panose="02010609060101010101" pitchFamily="49" charset="-122"/>
            <a:cs typeface="+mn-cs"/>
          </a:endParaRPr>
        </a:p>
        <a:p>
          <a:pPr algn="ctr">
            <a:lnSpc>
              <a:spcPts val="3000"/>
            </a:lnSpc>
            <a:spcAft>
              <a:spcPts val="0"/>
            </a:spcAft>
          </a:pPr>
          <a:r>
            <a:rPr lang="zh-CN" altLang="en-US" sz="20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购衣推荐</a:t>
          </a:r>
          <a:endParaRPr lang="zh-CN" altLang="en-US" sz="2000" b="1" kern="1200" dirty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D6208E7-5406-460E-B52B-D18D5C0CCDEA}" type="parTrans" cxnId="{6E8F8310-45EF-4EC3-8C39-2C1280CCF19D}">
      <dgm:prSet/>
      <dgm:spPr/>
      <dgm:t>
        <a:bodyPr/>
        <a:lstStyle/>
        <a:p>
          <a:endParaRPr lang="zh-CN" altLang="en-US"/>
        </a:p>
      </dgm:t>
    </dgm:pt>
    <dgm:pt modelId="{7BDDAD90-2A57-4E12-93DB-26556FA7AA2C}" type="sibTrans" cxnId="{6E8F8310-45EF-4EC3-8C39-2C1280CCF19D}">
      <dgm:prSet/>
      <dgm:spPr/>
      <dgm:t>
        <a:bodyPr/>
        <a:lstStyle/>
        <a:p>
          <a:endParaRPr lang="zh-CN" altLang="en-US"/>
        </a:p>
      </dgm:t>
    </dgm:pt>
    <dgm:pt modelId="{A2152BD3-8A11-4458-BB7F-F2210F3FFF2B}" type="pres">
      <dgm:prSet presAssocID="{917D308F-1799-4392-830C-A5679AABEBAE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CCBBCDA-6B88-462D-9F31-D6BF2F488983}" type="pres">
      <dgm:prSet presAssocID="{917D308F-1799-4392-830C-A5679AABEBAE}" presName="matrix" presStyleCnt="0"/>
      <dgm:spPr/>
      <dgm:t>
        <a:bodyPr/>
        <a:lstStyle/>
        <a:p>
          <a:endParaRPr lang="zh-CN" altLang="en-US"/>
        </a:p>
      </dgm:t>
    </dgm:pt>
    <dgm:pt modelId="{2F4B11EC-BF41-494A-959D-08B25E548AE6}" type="pres">
      <dgm:prSet presAssocID="{917D308F-1799-4392-830C-A5679AABEBAE}" presName="tile1" presStyleLbl="node1" presStyleIdx="0" presStyleCnt="4" custLinFactNeighborX="-6282" custLinFactNeighborY="-10796"/>
      <dgm:spPr/>
      <dgm:t>
        <a:bodyPr/>
        <a:lstStyle/>
        <a:p>
          <a:endParaRPr lang="zh-CN" altLang="en-US"/>
        </a:p>
      </dgm:t>
    </dgm:pt>
    <dgm:pt modelId="{9307AEED-8F49-48BF-8036-9538EC295663}" type="pres">
      <dgm:prSet presAssocID="{917D308F-1799-4392-830C-A5679AABEBAE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C19B0E7-E73B-457C-A7CF-4EAF2E2C9399}" type="pres">
      <dgm:prSet presAssocID="{917D308F-1799-4392-830C-A5679AABEBAE}" presName="tile2" presStyleLbl="node1" presStyleIdx="1" presStyleCnt="4" custLinFactNeighborX="3500" custLinFactNeighborY="-703"/>
      <dgm:spPr/>
      <dgm:t>
        <a:bodyPr/>
        <a:lstStyle/>
        <a:p>
          <a:endParaRPr lang="zh-CN" altLang="en-US"/>
        </a:p>
      </dgm:t>
    </dgm:pt>
    <dgm:pt modelId="{131B630A-C290-4156-8C33-3B64D838C0E7}" type="pres">
      <dgm:prSet presAssocID="{917D308F-1799-4392-830C-A5679AABEBAE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DAB966A-55BC-4280-9918-3A332D683A5B}" type="pres">
      <dgm:prSet presAssocID="{917D308F-1799-4392-830C-A5679AABEBAE}" presName="tile3" presStyleLbl="node1" presStyleIdx="2" presStyleCnt="4"/>
      <dgm:spPr/>
      <dgm:t>
        <a:bodyPr/>
        <a:lstStyle/>
        <a:p>
          <a:endParaRPr lang="zh-CN" altLang="en-US"/>
        </a:p>
      </dgm:t>
    </dgm:pt>
    <dgm:pt modelId="{3BEDFEA9-4019-4264-9E58-5B3DC048E18C}" type="pres">
      <dgm:prSet presAssocID="{917D308F-1799-4392-830C-A5679AABEBAE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565C5CB-B986-4940-974F-8FD76BF18E8E}" type="pres">
      <dgm:prSet presAssocID="{917D308F-1799-4392-830C-A5679AABEBAE}" presName="tile4" presStyleLbl="node1" presStyleIdx="3" presStyleCnt="4"/>
      <dgm:spPr/>
      <dgm:t>
        <a:bodyPr/>
        <a:lstStyle/>
        <a:p>
          <a:endParaRPr lang="zh-CN" altLang="en-US"/>
        </a:p>
      </dgm:t>
    </dgm:pt>
    <dgm:pt modelId="{5E7D85F1-AA4D-46A2-895E-86E8568660F1}" type="pres">
      <dgm:prSet presAssocID="{917D308F-1799-4392-830C-A5679AABEBAE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32912BE-9739-4890-88EC-E87C4FF39F86}" type="pres">
      <dgm:prSet presAssocID="{917D308F-1799-4392-830C-A5679AABEBAE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D8586E4-7FB1-41FE-913F-B4C0B0314C6E}" type="presOf" srcId="{819B4C1A-505B-484E-9769-BB884D7375EB}" destId="{2F4B11EC-BF41-494A-959D-08B25E548AE6}" srcOrd="0" destOrd="0" presId="urn:microsoft.com/office/officeart/2005/8/layout/matrix1"/>
    <dgm:cxn modelId="{6E8F8310-45EF-4EC3-8C39-2C1280CCF19D}" srcId="{1A17105E-F6ED-4751-972D-A4E6DE8E983F}" destId="{891EEFD7-AA4F-47A9-8D73-AB62455F4505}" srcOrd="3" destOrd="0" parTransId="{0D6208E7-5406-460E-B52B-D18D5C0CCDEA}" sibTransId="{7BDDAD90-2A57-4E12-93DB-26556FA7AA2C}"/>
    <dgm:cxn modelId="{1AE81087-8249-4380-9F61-2056000F7A19}" srcId="{917D308F-1799-4392-830C-A5679AABEBAE}" destId="{1A17105E-F6ED-4751-972D-A4E6DE8E983F}" srcOrd="0" destOrd="0" parTransId="{0CC37549-4D9D-4883-AD1E-D3E8531610D1}" sibTransId="{213562A8-88E9-44B9-9590-09DF208DDAC2}"/>
    <dgm:cxn modelId="{400DC0F9-F4E5-49F6-8BA8-7D1EF5C1BE80}" type="presOf" srcId="{DC59671D-9550-4F28-9E8B-02BD5EDCB645}" destId="{3BEDFEA9-4019-4264-9E58-5B3DC048E18C}" srcOrd="1" destOrd="0" presId="urn:microsoft.com/office/officeart/2005/8/layout/matrix1"/>
    <dgm:cxn modelId="{A12DFF4E-0EC8-4925-8C5F-3F3D75DDD5DF}" type="presOf" srcId="{891EEFD7-AA4F-47A9-8D73-AB62455F4505}" destId="{5E7D85F1-AA4D-46A2-895E-86E8568660F1}" srcOrd="1" destOrd="0" presId="urn:microsoft.com/office/officeart/2005/8/layout/matrix1"/>
    <dgm:cxn modelId="{762116DD-5DB4-464D-9F62-BE6070F46CF3}" type="presOf" srcId="{1A17105E-F6ED-4751-972D-A4E6DE8E983F}" destId="{F32912BE-9739-4890-88EC-E87C4FF39F86}" srcOrd="0" destOrd="0" presId="urn:microsoft.com/office/officeart/2005/8/layout/matrix1"/>
    <dgm:cxn modelId="{944E8F8B-053B-436B-BFA4-717C4CEA03D0}" srcId="{1A17105E-F6ED-4751-972D-A4E6DE8E983F}" destId="{DC59671D-9550-4F28-9E8B-02BD5EDCB645}" srcOrd="2" destOrd="0" parTransId="{18A8723E-A652-4096-AF6E-88E8F52CAA85}" sibTransId="{CD684AD0-F87F-4751-8409-F7AF3BC8BCED}"/>
    <dgm:cxn modelId="{FAE1AAA4-2AA9-4F74-ACBB-E7365C717CFC}" type="presOf" srcId="{DC59671D-9550-4F28-9E8B-02BD5EDCB645}" destId="{DDAB966A-55BC-4280-9918-3A332D683A5B}" srcOrd="0" destOrd="0" presId="urn:microsoft.com/office/officeart/2005/8/layout/matrix1"/>
    <dgm:cxn modelId="{2CF3E519-A6E9-4E3B-9E20-F1AA4C621CB1}" type="presOf" srcId="{891EEFD7-AA4F-47A9-8D73-AB62455F4505}" destId="{6565C5CB-B986-4940-974F-8FD76BF18E8E}" srcOrd="0" destOrd="0" presId="urn:microsoft.com/office/officeart/2005/8/layout/matrix1"/>
    <dgm:cxn modelId="{948F8349-DCA3-4843-BBF6-41EC247D1AD2}" type="presOf" srcId="{917D308F-1799-4392-830C-A5679AABEBAE}" destId="{A2152BD3-8A11-4458-BB7F-F2210F3FFF2B}" srcOrd="0" destOrd="0" presId="urn:microsoft.com/office/officeart/2005/8/layout/matrix1"/>
    <dgm:cxn modelId="{7D87339A-EE42-4213-A217-D2B4EE7A18BB}" srcId="{1A17105E-F6ED-4751-972D-A4E6DE8E983F}" destId="{73C39290-0B4E-43B2-BDFD-BE81FE77DF25}" srcOrd="1" destOrd="0" parTransId="{748509A4-3B61-44EB-97C0-3A49AFA8000E}" sibTransId="{D731D157-682A-4E9F-B6E3-FE947CFDD225}"/>
    <dgm:cxn modelId="{2C852B11-59BF-4840-B486-82239943EDB6}" type="presOf" srcId="{73C39290-0B4E-43B2-BDFD-BE81FE77DF25}" destId="{131B630A-C290-4156-8C33-3B64D838C0E7}" srcOrd="1" destOrd="0" presId="urn:microsoft.com/office/officeart/2005/8/layout/matrix1"/>
    <dgm:cxn modelId="{D044914E-72C5-4842-BC88-D16877097347}" type="presOf" srcId="{819B4C1A-505B-484E-9769-BB884D7375EB}" destId="{9307AEED-8F49-48BF-8036-9538EC295663}" srcOrd="1" destOrd="0" presId="urn:microsoft.com/office/officeart/2005/8/layout/matrix1"/>
    <dgm:cxn modelId="{A7A96B03-D2B1-4562-A9C3-A9B091588B4D}" type="presOf" srcId="{73C39290-0B4E-43B2-BDFD-BE81FE77DF25}" destId="{6C19B0E7-E73B-457C-A7CF-4EAF2E2C9399}" srcOrd="0" destOrd="0" presId="urn:microsoft.com/office/officeart/2005/8/layout/matrix1"/>
    <dgm:cxn modelId="{E8F37B58-C520-4E0C-9B25-F8FBC6766BE2}" srcId="{1A17105E-F6ED-4751-972D-A4E6DE8E983F}" destId="{819B4C1A-505B-484E-9769-BB884D7375EB}" srcOrd="0" destOrd="0" parTransId="{A4CBE7B3-673A-4380-9781-E342C63065ED}" sibTransId="{89E1BBD2-1103-4BC8-AB4B-CF00B3027006}"/>
    <dgm:cxn modelId="{99363A1E-2BF0-44F4-A5B9-A2D76DE0E535}" type="presParOf" srcId="{A2152BD3-8A11-4458-BB7F-F2210F3FFF2B}" destId="{4CCBBCDA-6B88-462D-9F31-D6BF2F488983}" srcOrd="0" destOrd="0" presId="urn:microsoft.com/office/officeart/2005/8/layout/matrix1"/>
    <dgm:cxn modelId="{0B89CDF5-6586-44E6-839C-8B70D885B961}" type="presParOf" srcId="{4CCBBCDA-6B88-462D-9F31-D6BF2F488983}" destId="{2F4B11EC-BF41-494A-959D-08B25E548AE6}" srcOrd="0" destOrd="0" presId="urn:microsoft.com/office/officeart/2005/8/layout/matrix1"/>
    <dgm:cxn modelId="{8A5349A4-E74B-4A33-86D3-92583684CFBE}" type="presParOf" srcId="{4CCBBCDA-6B88-462D-9F31-D6BF2F488983}" destId="{9307AEED-8F49-48BF-8036-9538EC295663}" srcOrd="1" destOrd="0" presId="urn:microsoft.com/office/officeart/2005/8/layout/matrix1"/>
    <dgm:cxn modelId="{DC692874-11EA-4D01-BCFE-6CEFF28CA6AB}" type="presParOf" srcId="{4CCBBCDA-6B88-462D-9F31-D6BF2F488983}" destId="{6C19B0E7-E73B-457C-A7CF-4EAF2E2C9399}" srcOrd="2" destOrd="0" presId="urn:microsoft.com/office/officeart/2005/8/layout/matrix1"/>
    <dgm:cxn modelId="{897E8072-D9DB-4447-B54C-717D65901885}" type="presParOf" srcId="{4CCBBCDA-6B88-462D-9F31-D6BF2F488983}" destId="{131B630A-C290-4156-8C33-3B64D838C0E7}" srcOrd="3" destOrd="0" presId="urn:microsoft.com/office/officeart/2005/8/layout/matrix1"/>
    <dgm:cxn modelId="{18A5E921-5FC4-4A07-84B0-07FC707735A9}" type="presParOf" srcId="{4CCBBCDA-6B88-462D-9F31-D6BF2F488983}" destId="{DDAB966A-55BC-4280-9918-3A332D683A5B}" srcOrd="4" destOrd="0" presId="urn:microsoft.com/office/officeart/2005/8/layout/matrix1"/>
    <dgm:cxn modelId="{23D6A94A-C0C3-4C22-B500-83199944B9F4}" type="presParOf" srcId="{4CCBBCDA-6B88-462D-9F31-D6BF2F488983}" destId="{3BEDFEA9-4019-4264-9E58-5B3DC048E18C}" srcOrd="5" destOrd="0" presId="urn:microsoft.com/office/officeart/2005/8/layout/matrix1"/>
    <dgm:cxn modelId="{944D2A67-6385-4E27-8214-DE4CF22A2AAF}" type="presParOf" srcId="{4CCBBCDA-6B88-462D-9F31-D6BF2F488983}" destId="{6565C5CB-B986-4940-974F-8FD76BF18E8E}" srcOrd="6" destOrd="0" presId="urn:microsoft.com/office/officeart/2005/8/layout/matrix1"/>
    <dgm:cxn modelId="{691F40F3-2817-4CC7-B5A6-EDDA8871B028}" type="presParOf" srcId="{4CCBBCDA-6B88-462D-9F31-D6BF2F488983}" destId="{5E7D85F1-AA4D-46A2-895E-86E8568660F1}" srcOrd="7" destOrd="0" presId="urn:microsoft.com/office/officeart/2005/8/layout/matrix1"/>
    <dgm:cxn modelId="{01E1B6D5-9A5D-4B06-B984-1E0EED54D3E6}" type="presParOf" srcId="{A2152BD3-8A11-4458-BB7F-F2210F3FFF2B}" destId="{F32912BE-9739-4890-88EC-E87C4FF39F86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4B11EC-BF41-494A-959D-08B25E548AE6}">
      <dsp:nvSpPr>
        <dsp:cNvPr id="0" name=""/>
        <dsp:cNvSpPr/>
      </dsp:nvSpPr>
      <dsp:spPr>
        <a:xfrm rot="16200000">
          <a:off x="729176" y="-729176"/>
          <a:ext cx="2104072" cy="3562424"/>
        </a:xfrm>
        <a:prstGeom prst="round1Rect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ts val="3000"/>
            </a:lnSpc>
            <a:spcBef>
              <a:spcPct val="0"/>
            </a:spcBef>
            <a:spcAft>
              <a:spcPts val="0"/>
            </a:spcAft>
          </a:pPr>
          <a:endParaRPr lang="en-US" altLang="zh-CN" sz="2000" b="1" kern="1200" dirty="0" smtClean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889000">
            <a:lnSpc>
              <a:spcPts val="3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衣橱管理</a:t>
          </a:r>
          <a:endParaRPr lang="en-US" altLang="zh-CN" sz="2000" b="1" kern="1200" dirty="0" smtClean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l" defTabSz="889000">
            <a:lnSpc>
              <a:spcPts val="3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kern="1200" dirty="0" smtClean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rPr>
            <a:t>线下衣橱线上管理，各种方便快捷的功能帮您轻松管理已有衣物</a:t>
          </a:r>
          <a:endParaRPr lang="zh-CN" altLang="en-US" sz="2000" kern="1200" dirty="0">
            <a:solidFill>
              <a:schemeClr val="accent1"/>
            </a:solidFill>
            <a:latin typeface="楷体" panose="02010609060101010101" pitchFamily="49" charset="-122"/>
            <a:ea typeface="楷体" panose="02010609060101010101" pitchFamily="49" charset="-122"/>
            <a:cs typeface="+mn-cs"/>
          </a:endParaRPr>
        </a:p>
      </dsp:txBody>
      <dsp:txXfrm rot="5400000">
        <a:off x="-1" y="1"/>
        <a:ext cx="3562424" cy="1578054"/>
      </dsp:txXfrm>
    </dsp:sp>
    <dsp:sp modelId="{6C19B0E7-E73B-457C-A7CF-4EAF2E2C9399}">
      <dsp:nvSpPr>
        <dsp:cNvPr id="0" name=""/>
        <dsp:cNvSpPr/>
      </dsp:nvSpPr>
      <dsp:spPr>
        <a:xfrm>
          <a:off x="3562424" y="0"/>
          <a:ext cx="3562424" cy="2104072"/>
        </a:xfrm>
        <a:prstGeom prst="round1Rect">
          <a:avLst/>
        </a:prstGeom>
        <a:solidFill>
          <a:schemeClr val="accent2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CN" sz="1500" kern="1200" dirty="0" smtClean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666750">
            <a:lnSpc>
              <a:spcPts val="3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个性搭配</a:t>
          </a:r>
          <a:endParaRPr lang="en-US" altLang="zh-CN" sz="2000" b="1" kern="1200" dirty="0" smtClean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r" defTabSz="666750">
            <a:lnSpc>
              <a:spcPts val="3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kern="1200" dirty="0" smtClean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rPr>
            <a:t>根据天气、场合、用户习惯等信息进行分析，为您已有衣物组合出合适的搭配</a:t>
          </a:r>
          <a:endParaRPr lang="zh-CN" altLang="en-US" sz="2000" kern="1200" dirty="0">
            <a:solidFill>
              <a:schemeClr val="accent1"/>
            </a:solidFill>
            <a:latin typeface="楷体" panose="02010609060101010101" pitchFamily="49" charset="-122"/>
            <a:ea typeface="楷体" panose="02010609060101010101" pitchFamily="49" charset="-122"/>
            <a:cs typeface="+mn-cs"/>
          </a:endParaRPr>
        </a:p>
      </dsp:txBody>
      <dsp:txXfrm>
        <a:off x="3562424" y="0"/>
        <a:ext cx="3562424" cy="1578054"/>
      </dsp:txXfrm>
    </dsp:sp>
    <dsp:sp modelId="{DDAB966A-55BC-4280-9918-3A332D683A5B}">
      <dsp:nvSpPr>
        <dsp:cNvPr id="0" name=""/>
        <dsp:cNvSpPr/>
      </dsp:nvSpPr>
      <dsp:spPr>
        <a:xfrm rot="10800000">
          <a:off x="0" y="2104072"/>
          <a:ext cx="3562424" cy="2104072"/>
        </a:xfrm>
        <a:prstGeom prst="round1Rect">
          <a:avLst/>
        </a:prstGeom>
        <a:solidFill>
          <a:srgbClr val="FFFF99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l" defTabSz="889000">
            <a:lnSpc>
              <a:spcPts val="3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kern="1200" dirty="0" smtClean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rPr>
            <a:t>与搭配师、好友等其他用户进行穿搭交流，寻找搭配灵感，提升穿搭水平</a:t>
          </a:r>
          <a:endParaRPr lang="en-US" altLang="zh-CN" sz="2000" kern="1200" dirty="0" smtClean="0">
            <a:solidFill>
              <a:schemeClr val="accent1"/>
            </a:solidFill>
            <a:latin typeface="楷体" panose="02010609060101010101" pitchFamily="49" charset="-122"/>
            <a:ea typeface="楷体" panose="02010609060101010101" pitchFamily="49" charset="-122"/>
            <a:cs typeface="+mn-cs"/>
          </a:endParaRPr>
        </a:p>
        <a:p>
          <a:pPr lvl="0" algn="ctr" defTabSz="889000">
            <a:lnSpc>
              <a:spcPts val="3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社交互动</a:t>
          </a:r>
          <a:endParaRPr lang="zh-CN" altLang="en-US" sz="2000" kern="1200" dirty="0">
            <a:solidFill>
              <a:schemeClr val="accent1"/>
            </a:solidFill>
            <a:latin typeface="楷体" panose="02010609060101010101" pitchFamily="49" charset="-122"/>
            <a:ea typeface="楷体" panose="02010609060101010101" pitchFamily="49" charset="-122"/>
            <a:cs typeface="+mn-cs"/>
          </a:endParaRPr>
        </a:p>
      </dsp:txBody>
      <dsp:txXfrm rot="10800000">
        <a:off x="0" y="2630089"/>
        <a:ext cx="3562424" cy="1578054"/>
      </dsp:txXfrm>
    </dsp:sp>
    <dsp:sp modelId="{6565C5CB-B986-4940-974F-8FD76BF18E8E}">
      <dsp:nvSpPr>
        <dsp:cNvPr id="0" name=""/>
        <dsp:cNvSpPr/>
      </dsp:nvSpPr>
      <dsp:spPr>
        <a:xfrm rot="5400000">
          <a:off x="4291600" y="1374895"/>
          <a:ext cx="2104072" cy="3562424"/>
        </a:xfrm>
        <a:prstGeom prst="round1Rect">
          <a:avLst/>
        </a:prstGeom>
        <a:solidFill>
          <a:schemeClr val="accent3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l" defTabSz="889000">
            <a:lnSpc>
              <a:spcPts val="3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kern="1200" dirty="0" smtClean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rPr>
            <a:t>根据用户已有衣物和穿衣风格有针对性地推荐穿搭建议，提高购衣精准度</a:t>
          </a:r>
          <a:endParaRPr lang="en-US" altLang="zh-CN" sz="2000" kern="1200" dirty="0" smtClean="0">
            <a:solidFill>
              <a:schemeClr val="accent1"/>
            </a:solidFill>
            <a:latin typeface="楷体" panose="02010609060101010101" pitchFamily="49" charset="-122"/>
            <a:ea typeface="楷体" panose="02010609060101010101" pitchFamily="49" charset="-122"/>
            <a:cs typeface="+mn-cs"/>
          </a:endParaRPr>
        </a:p>
        <a:p>
          <a:pPr lvl="0" algn="ctr" defTabSz="889000">
            <a:lnSpc>
              <a:spcPts val="3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购衣推荐</a:t>
          </a:r>
          <a:endParaRPr lang="zh-CN" altLang="en-US" sz="2000" b="1" kern="1200" dirty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3562424" y="2630089"/>
        <a:ext cx="3562424" cy="1578054"/>
      </dsp:txXfrm>
    </dsp:sp>
    <dsp:sp modelId="{F32912BE-9739-4890-88EC-E87C4FF39F86}">
      <dsp:nvSpPr>
        <dsp:cNvPr id="0" name=""/>
        <dsp:cNvSpPr/>
      </dsp:nvSpPr>
      <dsp:spPr>
        <a:xfrm>
          <a:off x="2493696" y="1578054"/>
          <a:ext cx="2137454" cy="1052036"/>
        </a:xfrm>
        <a:prstGeom prst="roundRect">
          <a:avLst/>
        </a:prstGeom>
        <a:solidFill>
          <a:schemeClr val="bg2"/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smtClean="0">
              <a:solidFill>
                <a:schemeClr val="accent3">
                  <a:lumMod val="50000"/>
                </a:schemeClr>
              </a:solidFill>
              <a:latin typeface="+mn-lt"/>
              <a:ea typeface="微软雅黑" panose="020B0503020204020204" pitchFamily="34" charset="-122"/>
              <a:cs typeface="+mn-cs"/>
            </a:rPr>
            <a:t>懒人衣橱</a:t>
          </a:r>
          <a:endParaRPr lang="zh-CN" altLang="en-US" sz="2800" b="1" kern="1200" dirty="0">
            <a:solidFill>
              <a:schemeClr val="accent3">
                <a:lumMod val="50000"/>
              </a:schemeClr>
            </a:solidFill>
            <a:latin typeface="+mn-lt"/>
            <a:ea typeface="微软雅黑" panose="020B0503020204020204" pitchFamily="34" charset="-122"/>
            <a:cs typeface="+mn-cs"/>
          </a:endParaRPr>
        </a:p>
      </dsp:txBody>
      <dsp:txXfrm>
        <a:off x="2545052" y="1629410"/>
        <a:ext cx="2034742" cy="9493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E6E9A2-1A87-4305-AFC5-94473D8E5172}" type="datetimeFigureOut">
              <a:rPr lang="zh-CN" altLang="en-US" smtClean="0"/>
              <a:t>2014/10/27 Monday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7D1269-CCB9-4D86-98EA-497C054C24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121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交易量，每年新增多少衣服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7D1269-CCB9-4D86-98EA-497C054C249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687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7D1269-CCB9-4D86-98EA-497C054C249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299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900" dirty="0" smtClean="0">
                <a:latin typeface="+mn-ea"/>
                <a:ea typeface="+mn-ea"/>
              </a:rPr>
              <a:t>80</a:t>
            </a:r>
            <a:r>
              <a:rPr lang="zh-CN" altLang="en-US" sz="900" dirty="0" smtClean="0">
                <a:latin typeface="+mn-ea"/>
                <a:ea typeface="+mn-ea"/>
              </a:rPr>
              <a:t>万</a:t>
            </a:r>
            <a:r>
              <a:rPr lang="en-US" altLang="zh-CN" sz="900" dirty="0" smtClean="0">
                <a:latin typeface="+mn-ea"/>
                <a:ea typeface="+mn-ea"/>
              </a:rPr>
              <a:t>~=75%</a:t>
            </a:r>
            <a:r>
              <a:rPr lang="zh-CN" altLang="en-US" sz="900" dirty="0" smtClean="0">
                <a:latin typeface="+mn-ea"/>
                <a:ea typeface="+mn-ea"/>
              </a:rPr>
              <a:t>问卷*</a:t>
            </a:r>
            <a:r>
              <a:rPr lang="en-US" altLang="zh-CN" sz="900" dirty="0" smtClean="0">
                <a:latin typeface="+mn-ea"/>
                <a:ea typeface="+mn-ea"/>
              </a:rPr>
              <a:t>93%</a:t>
            </a:r>
            <a:r>
              <a:rPr lang="zh-CN" altLang="en-US" sz="900" dirty="0" smtClean="0">
                <a:latin typeface="+mn-ea"/>
                <a:ea typeface="+mn-ea"/>
              </a:rPr>
              <a:t>智能手机的使用量*</a:t>
            </a:r>
            <a:r>
              <a:rPr lang="en-US" altLang="zh-CN" sz="900" dirty="0" smtClean="0">
                <a:latin typeface="+mn-ea"/>
                <a:ea typeface="+mn-ea"/>
              </a:rPr>
              <a:t>10%</a:t>
            </a:r>
            <a:r>
              <a:rPr lang="zh-CN" altLang="en-US" sz="900" dirty="0" smtClean="0">
                <a:latin typeface="+mn-ea"/>
                <a:ea typeface="+mn-ea"/>
              </a:rPr>
              <a:t>日活跃比例*</a:t>
            </a:r>
            <a:r>
              <a:rPr lang="en-US" altLang="zh-CN" sz="900" dirty="0" smtClean="0">
                <a:latin typeface="+mn-ea"/>
                <a:ea typeface="+mn-ea"/>
              </a:rPr>
              <a:t>2468.1</a:t>
            </a:r>
            <a:r>
              <a:rPr lang="zh-CN" altLang="en-US" sz="900" dirty="0" smtClean="0">
                <a:latin typeface="+mn-ea"/>
                <a:ea typeface="+mn-ea"/>
              </a:rPr>
              <a:t>全国大学生人数*</a:t>
            </a:r>
            <a:r>
              <a:rPr lang="en-US" altLang="zh-CN" sz="900" dirty="0" smtClean="0">
                <a:latin typeface="+mn-ea"/>
                <a:ea typeface="+mn-ea"/>
              </a:rPr>
              <a:t>1/2</a:t>
            </a:r>
            <a:r>
              <a:rPr lang="zh-CN" altLang="en-US" sz="900" dirty="0" smtClean="0">
                <a:latin typeface="+mn-ea"/>
                <a:ea typeface="+mn-ea"/>
              </a:rPr>
              <a:t>男女比例</a:t>
            </a:r>
          </a:p>
          <a:p>
            <a:r>
              <a:rPr lang="zh-CN" altLang="en-US" sz="900" dirty="0" smtClean="0">
                <a:latin typeface="+mn-ea"/>
                <a:ea typeface="+mn-ea"/>
              </a:rPr>
              <a:t>   年数	</a:t>
            </a:r>
            <a:r>
              <a:rPr lang="en-US" altLang="zh-CN" sz="900" dirty="0" smtClean="0">
                <a:latin typeface="+mn-ea"/>
                <a:ea typeface="+mn-ea"/>
              </a:rPr>
              <a:t>APP</a:t>
            </a:r>
            <a:r>
              <a:rPr lang="zh-CN" altLang="en-US" sz="900" dirty="0" smtClean="0">
                <a:latin typeface="+mn-ea"/>
                <a:ea typeface="+mn-ea"/>
              </a:rPr>
              <a:t>市场同类穿衣软件占有比	日活跃购买比例	购买价格均值</a:t>
            </a:r>
          </a:p>
          <a:p>
            <a:r>
              <a:rPr lang="zh-CN" altLang="en-US" sz="900" dirty="0" smtClean="0">
                <a:latin typeface="+mn-ea"/>
                <a:ea typeface="+mn-ea"/>
              </a:rPr>
              <a:t>第一年	</a:t>
            </a:r>
            <a:r>
              <a:rPr lang="en-US" altLang="zh-CN" sz="900" dirty="0" smtClean="0">
                <a:latin typeface="+mn-ea"/>
                <a:ea typeface="+mn-ea"/>
              </a:rPr>
              <a:t>5%	5%	100</a:t>
            </a:r>
          </a:p>
          <a:p>
            <a:r>
              <a:rPr lang="zh-CN" altLang="en-US" sz="900" dirty="0" smtClean="0">
                <a:latin typeface="+mn-ea"/>
                <a:ea typeface="+mn-ea"/>
              </a:rPr>
              <a:t>第二年	</a:t>
            </a:r>
            <a:r>
              <a:rPr lang="en-US" altLang="zh-CN" sz="900" dirty="0" smtClean="0">
                <a:latin typeface="+mn-ea"/>
                <a:ea typeface="+mn-ea"/>
              </a:rPr>
              <a:t>6%	6%	120</a:t>
            </a:r>
          </a:p>
          <a:p>
            <a:r>
              <a:rPr lang="zh-CN" altLang="en-US" sz="900" dirty="0" smtClean="0">
                <a:latin typeface="+mn-ea"/>
                <a:ea typeface="+mn-ea"/>
              </a:rPr>
              <a:t>第三年	</a:t>
            </a:r>
            <a:r>
              <a:rPr lang="en-US" altLang="zh-CN" sz="900" dirty="0" smtClean="0">
                <a:latin typeface="+mn-ea"/>
                <a:ea typeface="+mn-ea"/>
              </a:rPr>
              <a:t>9%	9%	120</a:t>
            </a:r>
          </a:p>
          <a:p>
            <a:r>
              <a:rPr lang="zh-CN" altLang="en-US" sz="900" dirty="0" smtClean="0">
                <a:latin typeface="+mn-ea"/>
                <a:ea typeface="+mn-ea"/>
              </a:rPr>
              <a:t>第四年	</a:t>
            </a:r>
            <a:r>
              <a:rPr lang="en-US" altLang="zh-CN" sz="900" dirty="0" smtClean="0">
                <a:latin typeface="+mn-ea"/>
                <a:ea typeface="+mn-ea"/>
              </a:rPr>
              <a:t>20%	15%	150</a:t>
            </a:r>
          </a:p>
          <a:p>
            <a:r>
              <a:rPr lang="zh-CN" altLang="en-US" sz="900" dirty="0" smtClean="0">
                <a:latin typeface="+mn-ea"/>
                <a:ea typeface="+mn-ea"/>
              </a:rPr>
              <a:t>第五年	</a:t>
            </a:r>
            <a:r>
              <a:rPr lang="en-US" altLang="zh-CN" sz="900" dirty="0" smtClean="0">
                <a:latin typeface="+mn-ea"/>
                <a:ea typeface="+mn-ea"/>
              </a:rPr>
              <a:t>23%	18%	200</a:t>
            </a:r>
          </a:p>
          <a:p>
            <a:r>
              <a:rPr lang="zh-CN" altLang="en-US" sz="900" dirty="0" smtClean="0">
                <a:latin typeface="+mn-ea"/>
                <a:ea typeface="+mn-ea"/>
              </a:rPr>
              <a:t>前五年只有在淘宝购买东西才收取佣金，搭配师前三年免费，三年的累积评出一星、两星、三星搭配师，我们只作为平台，第四年开始收费，相对于总数太少，故忽略，搭配师也需要做广告推广，广告费以后再考虑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7D1269-CCB9-4D86-98EA-497C054C249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884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7D1269-CCB9-4D86-98EA-497C054C249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497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7D1269-CCB9-4D86-98EA-497C054C249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729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7D1269-CCB9-4D86-98EA-497C054C249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708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7D1269-CCB9-4D86-98EA-497C054C249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195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7D1269-CCB9-4D86-98EA-497C054C249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230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7D1269-CCB9-4D86-98EA-497C054C249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961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7D1269-CCB9-4D86-98EA-497C054C249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11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7D1269-CCB9-4D86-98EA-497C054C249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877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1AEA42-C36B-41FF-AAB2-27DF739E373E}" type="datetime1">
              <a:rPr lang="zh-CN" altLang="en-US"/>
              <a:pPr>
                <a:defRPr/>
              </a:pPr>
              <a:t>2014/10/27 Monday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89454D-BAA6-4A53-8BC5-40719FD68B39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4AAFE1-E757-42E7-9492-8522FE023FF6}" type="datetime1">
              <a:rPr lang="zh-CN" altLang="en-US"/>
              <a:pPr>
                <a:defRPr/>
              </a:pPr>
              <a:t>2014/10/27 Monday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E56278-14CB-4926-8391-115FD3FAF8A1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01EE31-BB9B-4335-A51A-BEE0931C5654}" type="datetime1">
              <a:rPr lang="zh-CN" altLang="en-US"/>
              <a:pPr>
                <a:defRPr/>
              </a:pPr>
              <a:t>2014/10/27 Monday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23172E-D94B-4F0B-B1DD-61779314D8AC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A33353-1EE0-4E09-AC4A-695EBFB0EDF4}" type="datetime1">
              <a:rPr lang="zh-CN" altLang="en-US"/>
              <a:pPr>
                <a:defRPr/>
              </a:pPr>
              <a:t>2014/10/27 Monday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3DD3B7-6C07-415C-94A5-5D5EAB09DF00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3A5EDA-EEF5-4E79-987E-D1621C636D81}" type="datetime1">
              <a:rPr lang="zh-CN" altLang="en-US"/>
              <a:pPr>
                <a:defRPr/>
              </a:pPr>
              <a:t>2014/10/27 Monday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D5EC002-EE38-4F1E-92EB-9CCC5BD08ED2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0D5521-D045-45E9-95E2-B700D2C64F83}" type="datetime1">
              <a:rPr lang="zh-CN" altLang="en-US"/>
              <a:pPr>
                <a:defRPr/>
              </a:pPr>
              <a:t>2014/10/27 Monday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35F99F-E9A4-4B7E-9931-1400F7FBC42F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7BF4A1-9D0F-424E-BC55-6760123FF87C}" type="datetime1">
              <a:rPr lang="zh-CN" altLang="en-US"/>
              <a:pPr>
                <a:defRPr/>
              </a:pPr>
              <a:t>2014/10/27 Monday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3419AD-0C99-40BA-B3B1-F8017FE87443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AF184E-EF79-45E7-90DE-4C99951524C2}" type="datetime1">
              <a:rPr lang="zh-CN" altLang="en-US"/>
              <a:pPr>
                <a:defRPr/>
              </a:pPr>
              <a:t>2014/10/27 Monday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364DED-65CF-4A0C-A915-D58CDFF3B596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B5CC4E-FD4F-4BF2-BBF7-7C63FB2DB4A0}" type="datetime1">
              <a:rPr lang="zh-CN" altLang="en-US"/>
              <a:pPr>
                <a:defRPr/>
              </a:pPr>
              <a:t>2014/10/27 Monday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B15EA4-C210-4B5A-9F71-FEEB54E5671C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FC2B76-3FB5-456C-BFD4-4B0A5455477D}" type="datetime1">
              <a:rPr lang="zh-CN" altLang="en-US"/>
              <a:pPr>
                <a:defRPr/>
              </a:pPr>
              <a:t>2014/10/27 Monday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70196E-6202-4E37-81D8-72D50F9E9F5E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9F2CB2-DABF-424C-B073-202FF1931AF5}" type="datetime1">
              <a:rPr lang="zh-CN" altLang="en-US"/>
              <a:pPr>
                <a:defRPr/>
              </a:pPr>
              <a:t>2014/10/27 Monday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06B181-BF23-4F5B-85B1-F74AB9F2F44C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>
                <a:sym typeface="Calibri Light" pitchFamily="34" charset="0"/>
              </a:rPr>
              <a:t>单击此处编辑母版标题样式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>
                <a:sym typeface="Calibri" pitchFamily="34" charset="0"/>
              </a:rPr>
              <a:t>单击此处编辑母版文本样式</a:t>
            </a:r>
          </a:p>
          <a:p>
            <a:pPr lvl="1"/>
            <a:r>
              <a:rPr lang="zh-CN" smtClean="0">
                <a:sym typeface="Calibri" pitchFamily="34" charset="0"/>
              </a:rPr>
              <a:t>第二级</a:t>
            </a:r>
          </a:p>
          <a:p>
            <a:pPr lvl="2"/>
            <a:r>
              <a:rPr lang="zh-CN" smtClean="0">
                <a:sym typeface="Calibri" pitchFamily="34" charset="0"/>
              </a:rPr>
              <a:t>第三级</a:t>
            </a:r>
          </a:p>
          <a:p>
            <a:pPr lvl="3"/>
            <a:r>
              <a:rPr lang="zh-CN" smtClean="0">
                <a:sym typeface="Calibri" pitchFamily="34" charset="0"/>
              </a:rPr>
              <a:t>第四级</a:t>
            </a:r>
          </a:p>
          <a:p>
            <a:pPr lvl="4"/>
            <a:r>
              <a:rPr lang="zh-CN" smtClean="0">
                <a:sym typeface="Calibri" pitchFamily="34" charset="0"/>
              </a:rPr>
              <a:t>第五级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1D97E1F-4534-4D47-A6F0-78A28DA8DA77}" type="datetime1">
              <a:rPr lang="zh-CN" altLang="en-US"/>
              <a:pPr>
                <a:defRPr/>
              </a:pPr>
              <a:t>2014/10/27 Monday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fld id="{BE84CB2A-C44C-49A2-A103-1E797089DB36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hf sldNum="0" hdr="0" ftr="0"/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Calibri Light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alibri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  <a:sym typeface="Calibri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矩形 3"/>
          <p:cNvSpPr>
            <a:spLocks noChangeArrowheads="1"/>
          </p:cNvSpPr>
          <p:nvPr/>
        </p:nvSpPr>
        <p:spPr bwMode="auto">
          <a:xfrm>
            <a:off x="0" y="2403475"/>
            <a:ext cx="9144000" cy="1889125"/>
          </a:xfrm>
          <a:prstGeom prst="rect">
            <a:avLst/>
          </a:prstGeom>
          <a:solidFill>
            <a:srgbClr val="19B4DC"/>
          </a:solidFill>
          <a:ln w="9525">
            <a:noFill/>
            <a:miter lim="800000"/>
            <a:headEnd/>
            <a:tailEnd/>
          </a:ln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endParaRPr lang="zh-CN" altLang="zh-CN" sz="1300">
              <a:solidFill>
                <a:srgbClr val="CCEDC7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051" name="矩形 7"/>
          <p:cNvSpPr>
            <a:spLocks noChangeArrowheads="1"/>
          </p:cNvSpPr>
          <p:nvPr/>
        </p:nvSpPr>
        <p:spPr bwMode="auto">
          <a:xfrm>
            <a:off x="3005138" y="2401888"/>
            <a:ext cx="5619750" cy="1890712"/>
          </a:xfrm>
          <a:prstGeom prst="rect">
            <a:avLst/>
          </a:prstGeom>
          <a:solidFill>
            <a:srgbClr val="DCF96A">
              <a:alpha val="45097"/>
            </a:srgbClr>
          </a:solidFill>
          <a:ln w="9525">
            <a:noFill/>
            <a:miter lim="800000"/>
            <a:headEnd/>
            <a:tailEnd/>
          </a:ln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endParaRPr lang="zh-CN" altLang="zh-CN" sz="1300">
              <a:solidFill>
                <a:srgbClr val="CCEDC7"/>
              </a:solidFill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2052" name="组合 6"/>
          <p:cNvGrpSpPr>
            <a:grpSpLocks/>
          </p:cNvGrpSpPr>
          <p:nvPr/>
        </p:nvGrpSpPr>
        <p:grpSpPr bwMode="auto">
          <a:xfrm rot="-2100000">
            <a:off x="25400" y="1546225"/>
            <a:ext cx="2160588" cy="1722438"/>
            <a:chOff x="0" y="0"/>
            <a:chExt cx="2448272" cy="2448272"/>
          </a:xfrm>
        </p:grpSpPr>
        <p:sp>
          <p:nvSpPr>
            <p:cNvPr id="2054" name="空心弧 4"/>
            <p:cNvSpPr>
              <a:spLocks noChangeArrowheads="1"/>
            </p:cNvSpPr>
            <p:nvPr/>
          </p:nvSpPr>
          <p:spPr bwMode="auto">
            <a:xfrm>
              <a:off x="0" y="0"/>
              <a:ext cx="2448272" cy="2448272"/>
            </a:xfrm>
            <a:custGeom>
              <a:avLst/>
              <a:gdLst>
                <a:gd name="T0" fmla="*/ 1224136 w 21600"/>
                <a:gd name="T1" fmla="*/ 0 h 21600"/>
                <a:gd name="T2" fmla="*/ 428674 w 21600"/>
                <a:gd name="T3" fmla="*/ 497589 h 21600"/>
                <a:gd name="T4" fmla="*/ 1224136 w 21600"/>
                <a:gd name="T5" fmla="*/ 293793 h 21600"/>
                <a:gd name="T6" fmla="*/ 2019598 w 21600"/>
                <a:gd name="T7" fmla="*/ 497589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18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4739" y="5264"/>
                  </a:moveTo>
                  <a:cubicBezTo>
                    <a:pt x="6294" y="3561"/>
                    <a:pt x="8494" y="2592"/>
                    <a:pt x="10799" y="2592"/>
                  </a:cubicBezTo>
                  <a:cubicBezTo>
                    <a:pt x="13105" y="2591"/>
                    <a:pt x="15305" y="3561"/>
                    <a:pt x="16860" y="5264"/>
                  </a:cubicBezTo>
                  <a:lnTo>
                    <a:pt x="18774" y="3516"/>
                  </a:lnTo>
                  <a:cubicBezTo>
                    <a:pt x="16728" y="1276"/>
                    <a:pt x="13833" y="0"/>
                    <a:pt x="10800" y="0"/>
                  </a:cubicBezTo>
                  <a:cubicBezTo>
                    <a:pt x="7766" y="-1"/>
                    <a:pt x="4871" y="1276"/>
                    <a:pt x="2825" y="3516"/>
                  </a:cubicBezTo>
                  <a:lnTo>
                    <a:pt x="4739" y="5264"/>
                  </a:lnTo>
                  <a:close/>
                </a:path>
              </a:pathLst>
            </a:custGeom>
            <a:solidFill>
              <a:srgbClr val="7BEEE4"/>
            </a:solidFill>
            <a:ln w="9525">
              <a:noFill/>
              <a:miter lim="800000"/>
              <a:headEnd/>
              <a:tailEnd/>
            </a:ln>
          </p:spPr>
          <p:txBody>
            <a:bodyPr lIns="90170" tIns="46990" rIns="90170" bIns="46990" anchor="ctr"/>
            <a:lstStyle/>
            <a:p>
              <a:endParaRPr lang="zh-CN" altLang="en-US"/>
            </a:p>
          </p:txBody>
        </p:sp>
        <p:sp>
          <p:nvSpPr>
            <p:cNvPr id="2055" name="空心弧 5"/>
            <p:cNvSpPr>
              <a:spLocks noChangeArrowheads="1"/>
            </p:cNvSpPr>
            <p:nvPr/>
          </p:nvSpPr>
          <p:spPr bwMode="auto">
            <a:xfrm rot="-5650801">
              <a:off x="0" y="0"/>
              <a:ext cx="2448272" cy="2448272"/>
            </a:xfrm>
            <a:custGeom>
              <a:avLst/>
              <a:gdLst>
                <a:gd name="T0" fmla="*/ 1224136 w 21600"/>
                <a:gd name="T1" fmla="*/ 0 h 21600"/>
                <a:gd name="T2" fmla="*/ 429468 w 21600"/>
                <a:gd name="T3" fmla="*/ 498269 h 21600"/>
                <a:gd name="T4" fmla="*/ 1224136 w 21600"/>
                <a:gd name="T5" fmla="*/ 295946 h 21600"/>
                <a:gd name="T6" fmla="*/ 2018804 w 21600"/>
                <a:gd name="T7" fmla="*/ 498269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18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4753" y="5277"/>
                  </a:moveTo>
                  <a:cubicBezTo>
                    <a:pt x="6305" y="3578"/>
                    <a:pt x="8499" y="2611"/>
                    <a:pt x="10799" y="2611"/>
                  </a:cubicBezTo>
                  <a:cubicBezTo>
                    <a:pt x="13100" y="2610"/>
                    <a:pt x="15294" y="3578"/>
                    <a:pt x="16846" y="5277"/>
                  </a:cubicBezTo>
                  <a:lnTo>
                    <a:pt x="18774" y="3516"/>
                  </a:lnTo>
                  <a:cubicBezTo>
                    <a:pt x="16728" y="1276"/>
                    <a:pt x="13833" y="0"/>
                    <a:pt x="10800" y="0"/>
                  </a:cubicBezTo>
                  <a:cubicBezTo>
                    <a:pt x="7766" y="-1"/>
                    <a:pt x="4871" y="1276"/>
                    <a:pt x="2825" y="3516"/>
                  </a:cubicBezTo>
                  <a:lnTo>
                    <a:pt x="4753" y="5277"/>
                  </a:lnTo>
                  <a:close/>
                </a:path>
              </a:pathLst>
            </a:custGeom>
            <a:solidFill>
              <a:srgbClr val="FFFF99">
                <a:alpha val="32156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90170" tIns="46990" rIns="90170" bIns="46990" anchor="ctr"/>
            <a:lstStyle/>
            <a:p>
              <a:endParaRPr lang="zh-CN" altLang="en-US"/>
            </a:p>
          </p:txBody>
        </p:sp>
      </p:grpSp>
      <p:sp>
        <p:nvSpPr>
          <p:cNvPr id="2053" name="TextBox 1"/>
          <p:cNvSpPr>
            <a:spLocks noChangeArrowheads="1"/>
          </p:cNvSpPr>
          <p:nvPr/>
        </p:nvSpPr>
        <p:spPr bwMode="auto">
          <a:xfrm>
            <a:off x="3016250" y="2555875"/>
            <a:ext cx="5597525" cy="1262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zh-CN" altLang="en-US" sz="44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懒人衣橱</a:t>
            </a:r>
          </a:p>
          <a:p>
            <a:pPr algn="r" eaLnBrk="1" hangingPunct="1">
              <a:buFont typeface="Arial" charset="0"/>
              <a:buNone/>
            </a:pPr>
            <a:r>
              <a:rPr lang="en-US" altLang="zh-CN" sz="3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——</a:t>
            </a:r>
            <a:r>
              <a:rPr lang="zh-CN" altLang="en-US" sz="3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分分钟穿出你的</a:t>
            </a:r>
            <a:r>
              <a:rPr lang="en-US" altLang="zh-CN" sz="3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Style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矩形 7"/>
          <p:cNvSpPr>
            <a:spLocks noChangeArrowheads="1"/>
          </p:cNvSpPr>
          <p:nvPr/>
        </p:nvSpPr>
        <p:spPr bwMode="auto">
          <a:xfrm>
            <a:off x="0" y="-11113"/>
            <a:ext cx="1276350" cy="544513"/>
          </a:xfrm>
          <a:prstGeom prst="rect">
            <a:avLst/>
          </a:prstGeom>
          <a:solidFill>
            <a:srgbClr val="AFE6F5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altLang="en-US" sz="15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项目介绍</a:t>
            </a:r>
          </a:p>
        </p:txBody>
      </p:sp>
      <p:sp>
        <p:nvSpPr>
          <p:cNvPr id="11267" name="矩形 9"/>
          <p:cNvSpPr>
            <a:spLocks noChangeArrowheads="1"/>
          </p:cNvSpPr>
          <p:nvPr/>
        </p:nvSpPr>
        <p:spPr bwMode="auto">
          <a:xfrm>
            <a:off x="3873500" y="0"/>
            <a:ext cx="1276350" cy="549275"/>
          </a:xfrm>
          <a:prstGeom prst="rect">
            <a:avLst/>
          </a:prstGeom>
          <a:solidFill>
            <a:srgbClr val="AFE6F5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sz="15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发展规划</a:t>
            </a:r>
          </a:p>
        </p:txBody>
      </p:sp>
      <p:sp>
        <p:nvSpPr>
          <p:cNvPr id="11270" name="矩形 11"/>
          <p:cNvSpPr>
            <a:spLocks noChangeArrowheads="1"/>
          </p:cNvSpPr>
          <p:nvPr/>
        </p:nvSpPr>
        <p:spPr bwMode="auto">
          <a:xfrm>
            <a:off x="0" y="6597650"/>
            <a:ext cx="9139238" cy="260350"/>
          </a:xfrm>
          <a:prstGeom prst="rect">
            <a:avLst/>
          </a:prstGeom>
          <a:solidFill>
            <a:srgbClr val="19B4DC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endParaRPr lang="zh-CN" altLang="zh-CN" sz="1300">
              <a:solidFill>
                <a:srgbClr val="CCEDC7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1271" name="椭圆 12"/>
          <p:cNvSpPr>
            <a:spLocks noChangeArrowheads="1"/>
          </p:cNvSpPr>
          <p:nvPr/>
        </p:nvSpPr>
        <p:spPr bwMode="auto">
          <a:xfrm>
            <a:off x="3924300" y="6381750"/>
            <a:ext cx="1414463" cy="504825"/>
          </a:xfrm>
          <a:prstGeom prst="ellipse">
            <a:avLst/>
          </a:prstGeom>
          <a:solidFill>
            <a:srgbClr val="AFE6F5"/>
          </a:solidFill>
          <a:ln w="12700">
            <a:solidFill>
              <a:srgbClr val="FFFFFF"/>
            </a:solidFill>
            <a:round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sz="1300">
                <a:solidFill>
                  <a:srgbClr val="19B4DC"/>
                </a:solidFill>
                <a:latin typeface="宋体" pitchFamily="2" charset="-122"/>
                <a:ea typeface="微软雅黑" pitchFamily="34" charset="-122"/>
                <a:sym typeface="宋体" pitchFamily="2" charset="-122"/>
              </a:rPr>
              <a:t>懒人衣橱</a:t>
            </a:r>
          </a:p>
        </p:txBody>
      </p:sp>
      <p:sp>
        <p:nvSpPr>
          <p:cNvPr id="11272" name="矩形 7"/>
          <p:cNvSpPr>
            <a:spLocks noChangeArrowheads="1"/>
          </p:cNvSpPr>
          <p:nvPr/>
        </p:nvSpPr>
        <p:spPr bwMode="auto">
          <a:xfrm>
            <a:off x="1290638" y="-11113"/>
            <a:ext cx="1276350" cy="544513"/>
          </a:xfrm>
          <a:prstGeom prst="rect">
            <a:avLst/>
          </a:prstGeom>
          <a:solidFill>
            <a:srgbClr val="AFE6F5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sz="15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竞争实力</a:t>
            </a:r>
          </a:p>
        </p:txBody>
      </p:sp>
      <p:sp>
        <p:nvSpPr>
          <p:cNvPr id="11273" name="矩形 6"/>
          <p:cNvSpPr>
            <a:spLocks noChangeArrowheads="1"/>
          </p:cNvSpPr>
          <p:nvPr/>
        </p:nvSpPr>
        <p:spPr bwMode="auto">
          <a:xfrm>
            <a:off x="2582863" y="-4763"/>
            <a:ext cx="1276350" cy="831851"/>
          </a:xfrm>
          <a:prstGeom prst="rect">
            <a:avLst/>
          </a:prstGeom>
          <a:solidFill>
            <a:srgbClr val="19B4DC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altLang="en-US" sz="2100" b="1">
                <a:solidFill>
                  <a:srgbClr val="E6F5E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市场规模</a:t>
            </a: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035762" y="3368545"/>
            <a:ext cx="742450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</a:rPr>
              <a:t>基于</a:t>
            </a:r>
            <a:r>
              <a:rPr lang="en-US" altLang="zh-CN" sz="2000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</a:rPr>
              <a:t>1650</a:t>
            </a:r>
            <a:r>
              <a:rPr lang="zh-CN" altLang="en-US" sz="2000" dirty="0" smtClean="0">
                <a:solidFill>
                  <a:schemeClr val="accent1"/>
                </a:solidFill>
                <a:latin typeface="楷体" pitchFamily="49" charset="-122"/>
                <a:ea typeface="楷体" pitchFamily="49" charset="-122"/>
              </a:rPr>
              <a:t>万人的</a:t>
            </a:r>
            <a:r>
              <a:rPr lang="zh-CN" altLang="en-US" sz="2000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</a:rPr>
              <a:t>潜在市场规模，我们预测目标市场的发展趋势为：</a:t>
            </a: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3726575" y="1485770"/>
            <a:ext cx="12303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zh-CN" altLang="zh-CN"/>
          </a:p>
        </p:txBody>
      </p:sp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250" y="3803520"/>
            <a:ext cx="6219825" cy="246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2088275" y="5406895"/>
            <a:ext cx="9001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200" b="0"/>
              <a:t>80万人</a:t>
            </a:r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2843925" y="5116383"/>
            <a:ext cx="10191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1200" b="0"/>
              <a:t>120万人</a:t>
            </a:r>
          </a:p>
        </p:txBody>
      </p:sp>
      <p:sp>
        <p:nvSpPr>
          <p:cNvPr id="21" name="Text Box 9"/>
          <p:cNvSpPr txBox="1">
            <a:spLocks noChangeArrowheads="1"/>
          </p:cNvSpPr>
          <p:nvPr/>
        </p:nvSpPr>
        <p:spPr bwMode="auto">
          <a:xfrm>
            <a:off x="3478925" y="4917945"/>
            <a:ext cx="10842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1400" b="0"/>
              <a:t>140万人</a:t>
            </a:r>
          </a:p>
        </p:txBody>
      </p:sp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4007563" y="4295645"/>
            <a:ext cx="9540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1400" b="0"/>
              <a:t>200万人</a:t>
            </a:r>
          </a:p>
        </p:txBody>
      </p:sp>
      <p:sp>
        <p:nvSpPr>
          <p:cNvPr id="23" name="Text Box 11"/>
          <p:cNvSpPr txBox="1">
            <a:spLocks noChangeArrowheads="1"/>
          </p:cNvSpPr>
          <p:nvPr/>
        </p:nvSpPr>
        <p:spPr bwMode="auto">
          <a:xfrm>
            <a:off x="5199775" y="4122608"/>
            <a:ext cx="10842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1400" b="0"/>
              <a:t>300万人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91" y="660530"/>
            <a:ext cx="7937680" cy="2639797"/>
          </a:xfrm>
          <a:prstGeom prst="rect">
            <a:avLst/>
          </a:prstGeom>
        </p:spPr>
      </p:pic>
    </p:spTree>
  </p:cSld>
  <p:clrMapOvr>
    <a:masterClrMapping/>
  </p:clrMapOvr>
  <p:transition spd="slow"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0" grpId="0"/>
      <p:bldP spid="21" grpId="0"/>
      <p:bldP spid="22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7"/>
          <p:cNvSpPr>
            <a:spLocks noChangeArrowheads="1"/>
          </p:cNvSpPr>
          <p:nvPr/>
        </p:nvSpPr>
        <p:spPr bwMode="auto">
          <a:xfrm>
            <a:off x="0" y="-12700"/>
            <a:ext cx="1276350" cy="546100"/>
          </a:xfrm>
          <a:prstGeom prst="rect">
            <a:avLst/>
          </a:prstGeom>
          <a:solidFill>
            <a:srgbClr val="AFE6F5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altLang="en-US" sz="15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项目介绍</a:t>
            </a:r>
          </a:p>
        </p:txBody>
      </p:sp>
      <p:sp>
        <p:nvSpPr>
          <p:cNvPr id="12291" name="直接连接符 13"/>
          <p:cNvSpPr>
            <a:spLocks noChangeShapeType="1"/>
          </p:cNvSpPr>
          <p:nvPr/>
        </p:nvSpPr>
        <p:spPr bwMode="auto">
          <a:xfrm flipH="1">
            <a:off x="7019925" y="533400"/>
            <a:ext cx="1917700" cy="1588"/>
          </a:xfrm>
          <a:prstGeom prst="line">
            <a:avLst/>
          </a:prstGeom>
          <a:noFill/>
          <a:ln w="6350">
            <a:solidFill>
              <a:srgbClr val="E6F5E1"/>
            </a:solidFill>
            <a:round/>
            <a:headEnd type="triangle" w="lg" len="lg"/>
            <a:tailEnd type="oval" w="sm" len="sm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2292" name="TextBox 4"/>
          <p:cNvSpPr>
            <a:spLocks noChangeArrowheads="1"/>
          </p:cNvSpPr>
          <p:nvPr/>
        </p:nvSpPr>
        <p:spPr bwMode="auto">
          <a:xfrm>
            <a:off x="7362825" y="117475"/>
            <a:ext cx="1450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zh-CN" altLang="en-US" sz="2400" b="1" dirty="0" smtClean="0">
                <a:solidFill>
                  <a:srgbClr val="FFC68D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SWOT分析</a:t>
            </a:r>
            <a:endParaRPr lang="zh-CN" altLang="en-US" dirty="0"/>
          </a:p>
        </p:txBody>
      </p:sp>
      <p:sp>
        <p:nvSpPr>
          <p:cNvPr id="12293" name="矩形 7"/>
          <p:cNvSpPr>
            <a:spLocks noChangeArrowheads="1"/>
          </p:cNvSpPr>
          <p:nvPr/>
        </p:nvSpPr>
        <p:spPr bwMode="auto">
          <a:xfrm>
            <a:off x="1290638" y="-12700"/>
            <a:ext cx="1276350" cy="546100"/>
          </a:xfrm>
          <a:prstGeom prst="rect">
            <a:avLst/>
          </a:prstGeom>
          <a:solidFill>
            <a:srgbClr val="AFE6F5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sz="15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竞争实力</a:t>
            </a:r>
          </a:p>
        </p:txBody>
      </p:sp>
      <p:sp>
        <p:nvSpPr>
          <p:cNvPr id="12294" name="矩形 8"/>
          <p:cNvSpPr>
            <a:spLocks noChangeArrowheads="1"/>
          </p:cNvSpPr>
          <p:nvPr/>
        </p:nvSpPr>
        <p:spPr bwMode="auto">
          <a:xfrm>
            <a:off x="2582863" y="-14288"/>
            <a:ext cx="1276350" cy="546101"/>
          </a:xfrm>
          <a:prstGeom prst="rect">
            <a:avLst/>
          </a:prstGeom>
          <a:solidFill>
            <a:srgbClr val="AFE6F5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sz="15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市场规模</a:t>
            </a:r>
          </a:p>
        </p:txBody>
      </p:sp>
      <p:sp>
        <p:nvSpPr>
          <p:cNvPr id="12295" name="矩形 6"/>
          <p:cNvSpPr>
            <a:spLocks noChangeArrowheads="1"/>
          </p:cNvSpPr>
          <p:nvPr/>
        </p:nvSpPr>
        <p:spPr bwMode="auto">
          <a:xfrm>
            <a:off x="3875088" y="-6350"/>
            <a:ext cx="1276350" cy="833438"/>
          </a:xfrm>
          <a:prstGeom prst="rect">
            <a:avLst/>
          </a:prstGeom>
          <a:solidFill>
            <a:srgbClr val="19B4DC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altLang="en-US" sz="2100" b="1">
                <a:solidFill>
                  <a:srgbClr val="E6F5E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发展规划</a:t>
            </a:r>
          </a:p>
        </p:txBody>
      </p:sp>
      <p:sp>
        <p:nvSpPr>
          <p:cNvPr id="12296" name="矩形 11"/>
          <p:cNvSpPr>
            <a:spLocks noChangeArrowheads="1"/>
          </p:cNvSpPr>
          <p:nvPr/>
        </p:nvSpPr>
        <p:spPr bwMode="auto">
          <a:xfrm>
            <a:off x="0" y="6597650"/>
            <a:ext cx="9139238" cy="260350"/>
          </a:xfrm>
          <a:prstGeom prst="rect">
            <a:avLst/>
          </a:prstGeom>
          <a:solidFill>
            <a:srgbClr val="19B4DC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endParaRPr lang="zh-CN" altLang="zh-CN" sz="1300">
              <a:solidFill>
                <a:srgbClr val="CCEDC7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2297" name="椭圆 12"/>
          <p:cNvSpPr>
            <a:spLocks noChangeArrowheads="1"/>
          </p:cNvSpPr>
          <p:nvPr/>
        </p:nvSpPr>
        <p:spPr bwMode="auto">
          <a:xfrm>
            <a:off x="3924300" y="6381750"/>
            <a:ext cx="1414463" cy="504825"/>
          </a:xfrm>
          <a:prstGeom prst="ellipse">
            <a:avLst/>
          </a:prstGeom>
          <a:solidFill>
            <a:srgbClr val="AFE6F5"/>
          </a:solidFill>
          <a:ln w="12700">
            <a:solidFill>
              <a:srgbClr val="FFFFFF"/>
            </a:solidFill>
            <a:round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sz="1300">
                <a:solidFill>
                  <a:srgbClr val="19B4DC"/>
                </a:solidFill>
                <a:latin typeface="宋体" pitchFamily="2" charset="-122"/>
                <a:ea typeface="微软雅黑" pitchFamily="34" charset="-122"/>
                <a:sym typeface="宋体" pitchFamily="2" charset="-122"/>
              </a:rPr>
              <a:t>懒人衣橱</a:t>
            </a:r>
          </a:p>
        </p:txBody>
      </p:sp>
      <p:grpSp>
        <p:nvGrpSpPr>
          <p:cNvPr id="50" name="Group 10"/>
          <p:cNvGrpSpPr>
            <a:grpSpLocks/>
          </p:cNvGrpSpPr>
          <p:nvPr/>
        </p:nvGrpSpPr>
        <p:grpSpPr bwMode="auto">
          <a:xfrm>
            <a:off x="638175" y="898525"/>
            <a:ext cx="4013200" cy="2639060"/>
            <a:chOff x="0" y="0"/>
            <a:chExt cx="6320" cy="4157"/>
          </a:xfrm>
        </p:grpSpPr>
        <p:grpSp>
          <p:nvGrpSpPr>
            <p:cNvPr id="51" name="Rectangle 2"/>
            <p:cNvGrpSpPr>
              <a:grpSpLocks/>
            </p:cNvGrpSpPr>
            <p:nvPr/>
          </p:nvGrpSpPr>
          <p:grpSpPr bwMode="auto">
            <a:xfrm>
              <a:off x="0" y="0"/>
              <a:ext cx="6320" cy="4157"/>
              <a:chOff x="0" y="0"/>
              <a:chExt cx="2834" cy="1939"/>
            </a:xfrm>
          </p:grpSpPr>
          <p:pic>
            <p:nvPicPr>
              <p:cNvPr id="58" name="Rectangle 2"/>
              <p:cNvPicPr>
                <a:picLocks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0" y="0"/>
                <a:ext cx="2834" cy="1939"/>
              </a:xfrm>
              <a:prstGeom prst="rect">
                <a:avLst/>
              </a:prstGeom>
              <a:noFill/>
              <a:ln w="9525">
                <a:noFill/>
                <a:bevel/>
                <a:headEnd/>
                <a:tailEnd/>
              </a:ln>
              <a:effectLst/>
            </p:spPr>
          </p:pic>
          <p:sp>
            <p:nvSpPr>
              <p:cNvPr id="59" name="Text Box 13"/>
              <p:cNvSpPr txBox="1">
                <a:spLocks noChangeArrowheads="1"/>
              </p:cNvSpPr>
              <p:nvPr/>
            </p:nvSpPr>
            <p:spPr bwMode="auto">
              <a:xfrm>
                <a:off x="12" y="12"/>
                <a:ext cx="2814" cy="1920"/>
              </a:xfrm>
              <a:prstGeom prst="rect">
                <a:avLst/>
              </a:prstGeom>
              <a:noFill/>
              <a:ln w="9525">
                <a:noFill/>
                <a:bevel/>
                <a:headEnd/>
                <a:tailEnd/>
              </a:ln>
              <a:effectLst/>
            </p:spPr>
            <p:txBody>
              <a:bodyPr/>
              <a:lstStyle/>
              <a:p>
                <a:pPr eaLnBrk="1" hangingPunct="1">
                  <a:buFont typeface="Arial" charset="0"/>
                  <a:buNone/>
                </a:pPr>
                <a:endParaRPr lang="en-US" altLang="zh-CN"/>
              </a:p>
            </p:txBody>
          </p:sp>
        </p:grpSp>
        <p:sp>
          <p:nvSpPr>
            <p:cNvPr id="52" name="TextBox 16"/>
            <p:cNvSpPr txBox="1">
              <a:spLocks noChangeArrowheads="1"/>
            </p:cNvSpPr>
            <p:nvPr/>
          </p:nvSpPr>
          <p:spPr bwMode="auto">
            <a:xfrm>
              <a:off x="1350" y="150"/>
              <a:ext cx="4924" cy="3248"/>
            </a:xfrm>
            <a:prstGeom prst="rect">
              <a:avLst/>
            </a:prstGeom>
            <a:noFill/>
            <a:ln w="9525">
              <a:noFill/>
              <a:bevel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buFont typeface="Arial" charset="0"/>
                <a:buNone/>
              </a:pPr>
              <a:r>
                <a:rPr lang="zh-CN" altLang="en-US" sz="1600" b="1" dirty="0">
                  <a:ea typeface="楷体" pitchFamily="49" charset="-122"/>
                </a:rPr>
                <a:t>优势</a:t>
              </a:r>
            </a:p>
            <a:p>
              <a:pPr eaLnBrk="1" hangingPunct="1">
                <a:buFont typeface="Arial" charset="0"/>
                <a:buNone/>
              </a:pPr>
              <a:r>
                <a:rPr lang="zh-CN" altLang="en-US" sz="1600" b="1" noProof="1">
                  <a:ea typeface="楷体" pitchFamily="49" charset="-122"/>
                </a:rPr>
                <a:t>创意新颖</a:t>
              </a:r>
              <a:r>
                <a:rPr lang="zh-CN" altLang="en-US" sz="1600" noProof="1">
                  <a:ea typeface="楷体" pitchFamily="49" charset="-122"/>
                </a:rPr>
                <a:t>：首创根据用户习惯针对已有衣服进行智能搭配和</a:t>
              </a:r>
              <a:r>
                <a:rPr lang="zh-CN" altLang="en-US" sz="1600" noProof="1" smtClean="0">
                  <a:ea typeface="楷体" pitchFamily="49" charset="-122"/>
                </a:rPr>
                <a:t>推荐</a:t>
              </a:r>
              <a:endParaRPr lang="en-US" altLang="zh-CN" sz="1600" noProof="1" smtClean="0">
                <a:ea typeface="楷体" pitchFamily="49" charset="-122"/>
              </a:endParaRPr>
            </a:p>
            <a:p>
              <a:pPr eaLnBrk="1" hangingPunct="1">
                <a:buFont typeface="Arial" charset="0"/>
                <a:buNone/>
              </a:pPr>
              <a:r>
                <a:rPr lang="zh-CN" altLang="en-US" sz="1600" b="1" noProof="1" smtClean="0">
                  <a:ea typeface="楷体" pitchFamily="49" charset="-122"/>
                </a:rPr>
                <a:t>输入便捷：</a:t>
              </a:r>
              <a:r>
                <a:rPr lang="zh-CN" altLang="en-US" sz="1600" noProof="1" smtClean="0">
                  <a:ea typeface="楷体" pitchFamily="49" charset="-122"/>
                </a:rPr>
                <a:t>多种“智能化”输入方式，省时省力</a:t>
              </a:r>
              <a:endParaRPr lang="zh-CN" altLang="en-US" sz="1600" noProof="1">
                <a:ea typeface="楷体" pitchFamily="49" charset="-122"/>
              </a:endParaRPr>
            </a:p>
            <a:p>
              <a:pPr eaLnBrk="1" hangingPunct="1">
                <a:buFont typeface="Arial" charset="0"/>
                <a:buNone/>
              </a:pPr>
              <a:r>
                <a:rPr lang="zh-CN" altLang="en-US" sz="1600" b="1" noProof="1">
                  <a:ea typeface="楷体" pitchFamily="49" charset="-122"/>
                </a:rPr>
                <a:t>技术领先</a:t>
              </a:r>
              <a:r>
                <a:rPr lang="zh-CN" altLang="en-US" sz="1600" noProof="1">
                  <a:ea typeface="楷体" pitchFamily="49" charset="-122"/>
                </a:rPr>
                <a:t>：研究团队</a:t>
              </a:r>
              <a:r>
                <a:rPr lang="zh-CN" altLang="en-US" sz="1600" noProof="1" smtClean="0">
                  <a:ea typeface="楷体" pitchFamily="49" charset="-122"/>
                </a:rPr>
                <a:t>来自武汉大学国家</a:t>
              </a:r>
              <a:r>
                <a:rPr lang="zh-CN" altLang="en-US" sz="1600" noProof="1">
                  <a:ea typeface="楷体" pitchFamily="49" charset="-122"/>
                </a:rPr>
                <a:t>多媒体软件工程技术研究中心，拥有多项相关专利</a:t>
              </a:r>
            </a:p>
          </p:txBody>
        </p:sp>
        <p:grpSp>
          <p:nvGrpSpPr>
            <p:cNvPr id="53" name="Group 21"/>
            <p:cNvGrpSpPr>
              <a:grpSpLocks/>
            </p:cNvGrpSpPr>
            <p:nvPr/>
          </p:nvGrpSpPr>
          <p:grpSpPr bwMode="auto">
            <a:xfrm>
              <a:off x="31" y="30"/>
              <a:ext cx="1035" cy="995"/>
              <a:chOff x="0" y="0"/>
              <a:chExt cx="736910" cy="737125"/>
            </a:xfrm>
          </p:grpSpPr>
          <p:grpSp>
            <p:nvGrpSpPr>
              <p:cNvPr id="54" name="Rectangle 11"/>
              <p:cNvGrpSpPr>
                <a:grpSpLocks/>
              </p:cNvGrpSpPr>
              <p:nvPr/>
            </p:nvGrpSpPr>
            <p:grpSpPr bwMode="auto">
              <a:xfrm>
                <a:off x="-18931" y="-18619"/>
                <a:ext cx="768419" cy="768643"/>
                <a:chOff x="0" y="0"/>
                <a:chExt cx="768096" cy="768096"/>
              </a:xfrm>
            </p:grpSpPr>
            <p:pic>
              <p:nvPicPr>
                <p:cNvPr id="56" name="Rectangle 11"/>
                <p:cNvPicPr>
                  <a:picLocks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768096" cy="768096"/>
                </a:xfrm>
                <a:prstGeom prst="rect">
                  <a:avLst/>
                </a:prstGeom>
                <a:noFill/>
                <a:ln w="9525">
                  <a:noFill/>
                  <a:bevel/>
                  <a:headEnd/>
                  <a:tailEnd/>
                </a:ln>
                <a:effectLst/>
              </p:spPr>
            </p:pic>
            <p:sp>
              <p:nvSpPr>
                <p:cNvPr id="57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18923" y="18606"/>
                  <a:ext cx="736600" cy="736600"/>
                </a:xfrm>
                <a:prstGeom prst="rect">
                  <a:avLst/>
                </a:prstGeom>
                <a:noFill/>
                <a:ln w="9525">
                  <a:noFill/>
                  <a:bevel/>
                  <a:headEnd/>
                  <a:tailEnd/>
                </a:ln>
                <a:effectLst/>
              </p:spPr>
              <p:txBody>
                <a:bodyPr/>
                <a:lstStyle/>
                <a:p>
                  <a:pPr eaLnBrk="1" hangingPunct="1">
                    <a:buFont typeface="Arial" charset="0"/>
                    <a:buNone/>
                  </a:pPr>
                  <a:endParaRPr lang="en-US" altLang="zh-CN" sz="2400"/>
                </a:p>
              </p:txBody>
            </p:sp>
          </p:grpSp>
          <p:pic>
            <p:nvPicPr>
              <p:cNvPr id="55" name="TextBox 12"/>
              <p:cNvPicPr>
                <a:picLocks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0350" y="30183"/>
                <a:ext cx="597659" cy="524630"/>
              </a:xfrm>
              <a:prstGeom prst="rect">
                <a:avLst/>
              </a:prstGeom>
              <a:noFill/>
              <a:ln w="9525">
                <a:noFill/>
                <a:bevel/>
                <a:headEnd/>
                <a:tailEnd/>
              </a:ln>
              <a:effectLst/>
            </p:spPr>
          </p:pic>
        </p:grpSp>
      </p:grpSp>
      <p:grpSp>
        <p:nvGrpSpPr>
          <p:cNvPr id="60" name="Group 20"/>
          <p:cNvGrpSpPr>
            <a:grpSpLocks/>
          </p:cNvGrpSpPr>
          <p:nvPr/>
        </p:nvGrpSpPr>
        <p:grpSpPr bwMode="auto">
          <a:xfrm>
            <a:off x="4622800" y="898525"/>
            <a:ext cx="4013200" cy="2639060"/>
            <a:chOff x="0" y="0"/>
            <a:chExt cx="6320" cy="4157"/>
          </a:xfrm>
        </p:grpSpPr>
        <p:grpSp>
          <p:nvGrpSpPr>
            <p:cNvPr id="61" name="Rectangle 5"/>
            <p:cNvGrpSpPr>
              <a:grpSpLocks/>
            </p:cNvGrpSpPr>
            <p:nvPr/>
          </p:nvGrpSpPr>
          <p:grpSpPr bwMode="auto">
            <a:xfrm>
              <a:off x="0" y="0"/>
              <a:ext cx="6320" cy="4157"/>
              <a:chOff x="0" y="0"/>
              <a:chExt cx="2834" cy="1939"/>
            </a:xfrm>
          </p:grpSpPr>
          <p:pic>
            <p:nvPicPr>
              <p:cNvPr id="68" name="Rectangle 5"/>
              <p:cNvPicPr>
                <a:picLocks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0" y="0"/>
                <a:ext cx="2834" cy="1939"/>
              </a:xfrm>
              <a:prstGeom prst="rect">
                <a:avLst/>
              </a:prstGeom>
              <a:noFill/>
              <a:ln w="9525">
                <a:noFill/>
                <a:bevel/>
                <a:headEnd/>
                <a:tailEnd/>
              </a:ln>
              <a:effectLst/>
            </p:spPr>
          </p:pic>
          <p:sp>
            <p:nvSpPr>
              <p:cNvPr id="69" name="Text Box 23"/>
              <p:cNvSpPr txBox="1">
                <a:spLocks noChangeArrowheads="1"/>
              </p:cNvSpPr>
              <p:nvPr/>
            </p:nvSpPr>
            <p:spPr bwMode="auto">
              <a:xfrm>
                <a:off x="11" y="12"/>
                <a:ext cx="2814" cy="1920"/>
              </a:xfrm>
              <a:prstGeom prst="rect">
                <a:avLst/>
              </a:prstGeom>
              <a:noFill/>
              <a:ln w="9525">
                <a:noFill/>
                <a:bevel/>
                <a:headEnd/>
                <a:tailEnd/>
              </a:ln>
              <a:effectLst/>
            </p:spPr>
            <p:txBody>
              <a:bodyPr/>
              <a:lstStyle/>
              <a:p>
                <a:pPr eaLnBrk="1" hangingPunct="1">
                  <a:buFont typeface="Arial" charset="0"/>
                  <a:buNone/>
                </a:pPr>
                <a:endParaRPr lang="en-US" altLang="zh-CN"/>
              </a:p>
            </p:txBody>
          </p:sp>
        </p:grpSp>
        <p:sp>
          <p:nvSpPr>
            <p:cNvPr id="62" name="TextBox 16"/>
            <p:cNvSpPr txBox="1">
              <a:spLocks noChangeArrowheads="1"/>
            </p:cNvSpPr>
            <p:nvPr/>
          </p:nvSpPr>
          <p:spPr bwMode="auto">
            <a:xfrm>
              <a:off x="1250" y="148"/>
              <a:ext cx="4924" cy="3946"/>
            </a:xfrm>
            <a:prstGeom prst="rect">
              <a:avLst/>
            </a:prstGeom>
            <a:noFill/>
            <a:ln w="9525">
              <a:noFill/>
              <a:bevel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buFont typeface="Arial" charset="0"/>
                <a:buNone/>
              </a:pPr>
              <a:r>
                <a:rPr lang="zh-CN" altLang="en-US" sz="1600" b="1" dirty="0">
                  <a:ea typeface="楷体" pitchFamily="49" charset="-122"/>
                </a:rPr>
                <a:t>劣势</a:t>
              </a:r>
              <a:endParaRPr lang="en-US" sz="1600" dirty="0">
                <a:ea typeface="楷体" pitchFamily="49" charset="-122"/>
              </a:endParaRPr>
            </a:p>
            <a:p>
              <a:pPr eaLnBrk="1" hangingPunct="1">
                <a:spcBef>
                  <a:spcPct val="20000"/>
                </a:spcBef>
                <a:buFont typeface="Arial" charset="0"/>
                <a:buChar char="•"/>
              </a:pPr>
              <a:r>
                <a:rPr lang="zh-CN" altLang="en-US" sz="1600" b="1" noProof="1">
                  <a:latin typeface="Calibri" pitchFamily="34" charset="0"/>
                  <a:ea typeface="楷体" pitchFamily="49" charset="-122"/>
                </a:rPr>
                <a:t>经验欠缺、资金匮乏</a:t>
              </a:r>
              <a:r>
                <a:rPr lang="zh-CN" altLang="en-US" sz="1600" noProof="1" smtClean="0">
                  <a:latin typeface="Calibri" pitchFamily="34" charset="0"/>
                  <a:ea typeface="楷体" pitchFamily="49" charset="-122"/>
                </a:rPr>
                <a:t>：高校团队，缺少创业经验</a:t>
              </a:r>
              <a:r>
                <a:rPr lang="zh-CN" altLang="en-US" sz="1600" noProof="1">
                  <a:latin typeface="Calibri" pitchFamily="34" charset="0"/>
                  <a:ea typeface="楷体" pitchFamily="49" charset="-122"/>
                </a:rPr>
                <a:t>，且初期</a:t>
              </a:r>
              <a:r>
                <a:rPr lang="zh-CN" altLang="en-US" sz="1600" noProof="1" smtClean="0">
                  <a:latin typeface="Calibri" pitchFamily="34" charset="0"/>
                  <a:ea typeface="楷体" pitchFamily="49" charset="-122"/>
                </a:rPr>
                <a:t>开销大</a:t>
              </a:r>
              <a:r>
                <a:rPr lang="zh-CN" altLang="en-US" sz="1600" noProof="1">
                  <a:latin typeface="Calibri" pitchFamily="34" charset="0"/>
                  <a:ea typeface="楷体" pitchFamily="49" charset="-122"/>
                </a:rPr>
                <a:t>，</a:t>
              </a:r>
              <a:r>
                <a:rPr lang="zh-CN" altLang="en-US" sz="1600" noProof="1" smtClean="0">
                  <a:latin typeface="Calibri" pitchFamily="34" charset="0"/>
                  <a:ea typeface="楷体" pitchFamily="49" charset="-122"/>
                </a:rPr>
                <a:t>可能</a:t>
              </a:r>
              <a:r>
                <a:rPr lang="zh-CN" altLang="en-US" sz="1600" noProof="1">
                  <a:latin typeface="Calibri" pitchFamily="34" charset="0"/>
                  <a:ea typeface="楷体" pitchFamily="49" charset="-122"/>
                </a:rPr>
                <a:t>面临资金</a:t>
              </a:r>
              <a:r>
                <a:rPr lang="zh-CN" altLang="en-US" sz="1600" noProof="1" smtClean="0">
                  <a:latin typeface="Calibri" pitchFamily="34" charset="0"/>
                  <a:ea typeface="楷体" pitchFamily="49" charset="-122"/>
                </a:rPr>
                <a:t>短缺</a:t>
              </a:r>
              <a:endParaRPr lang="en-US" altLang="zh-CN" sz="1600" noProof="1" smtClean="0">
                <a:latin typeface="Calibri" pitchFamily="34" charset="0"/>
                <a:ea typeface="楷体" pitchFamily="49" charset="-122"/>
              </a:endParaRPr>
            </a:p>
            <a:p>
              <a:pPr eaLnBrk="1" hangingPunct="1">
                <a:spcBef>
                  <a:spcPct val="20000"/>
                </a:spcBef>
                <a:buFont typeface="Arial" charset="0"/>
                <a:buChar char="•"/>
              </a:pPr>
              <a:r>
                <a:rPr lang="zh-CN" altLang="en-US" sz="1600" b="1" noProof="1" smtClean="0">
                  <a:latin typeface="Calibri" pitchFamily="34" charset="0"/>
                  <a:ea typeface="楷体" pitchFamily="49" charset="-122"/>
                </a:rPr>
                <a:t>人脉资源缺乏：</a:t>
              </a:r>
              <a:r>
                <a:rPr lang="zh-CN" altLang="en-US" sz="1600" noProof="1" smtClean="0">
                  <a:latin typeface="Calibri" pitchFamily="34" charset="0"/>
                  <a:ea typeface="楷体" pitchFamily="49" charset="-122"/>
                </a:rPr>
                <a:t>高校团队，缺乏政府及商界等人脉资源</a:t>
              </a:r>
              <a:endParaRPr lang="zh-CN" altLang="en-US" sz="1600" noProof="1">
                <a:latin typeface="Calibri" pitchFamily="34" charset="0"/>
                <a:ea typeface="楷体" pitchFamily="49" charset="-122"/>
              </a:endParaRPr>
            </a:p>
            <a:p>
              <a:pPr eaLnBrk="1" hangingPunct="1">
                <a:spcBef>
                  <a:spcPct val="20000"/>
                </a:spcBef>
                <a:buFont typeface="Arial" charset="0"/>
                <a:buChar char="•"/>
              </a:pPr>
              <a:r>
                <a:rPr lang="zh-CN" altLang="en-US" sz="1600" b="1" noProof="1" smtClean="0">
                  <a:latin typeface="Calibri" pitchFamily="34" charset="0"/>
                  <a:ea typeface="楷体" pitchFamily="49" charset="-122"/>
                </a:rPr>
                <a:t>建库耗时：</a:t>
              </a:r>
              <a:r>
                <a:rPr lang="zh-CN" altLang="en-US" sz="1600" noProof="1" smtClean="0">
                  <a:latin typeface="Calibri" pitchFamily="34" charset="0"/>
                  <a:ea typeface="楷体" pitchFamily="49" charset="-122"/>
                </a:rPr>
                <a:t>建立</a:t>
              </a:r>
              <a:r>
                <a:rPr lang="zh-CN" altLang="en-US" sz="1600" noProof="1">
                  <a:latin typeface="Calibri" pitchFamily="34" charset="0"/>
                  <a:ea typeface="楷体" pitchFamily="49" charset="-122"/>
                </a:rPr>
                <a:t>全面的衣服数据库可能需要花费较长时间</a:t>
              </a:r>
            </a:p>
            <a:p>
              <a:pPr eaLnBrk="1" hangingPunct="1">
                <a:spcBef>
                  <a:spcPct val="20000"/>
                </a:spcBef>
                <a:buFont typeface="Arial" charset="0"/>
                <a:buNone/>
              </a:pPr>
              <a:endParaRPr lang="zh-CN" altLang="en-US" sz="1600" noProof="1">
                <a:latin typeface="Calibri" pitchFamily="34" charset="0"/>
                <a:ea typeface="楷体" pitchFamily="49" charset="-122"/>
              </a:endParaRPr>
            </a:p>
          </p:txBody>
        </p:sp>
        <p:grpSp>
          <p:nvGrpSpPr>
            <p:cNvPr id="63" name="Group 18"/>
            <p:cNvGrpSpPr>
              <a:grpSpLocks/>
            </p:cNvGrpSpPr>
            <p:nvPr/>
          </p:nvGrpSpPr>
          <p:grpSpPr bwMode="auto">
            <a:xfrm>
              <a:off x="36" y="30"/>
              <a:ext cx="1035" cy="995"/>
              <a:chOff x="0" y="0"/>
              <a:chExt cx="736910" cy="737125"/>
            </a:xfrm>
          </p:grpSpPr>
          <p:grpSp>
            <p:nvGrpSpPr>
              <p:cNvPr id="64" name="Rectangle 9"/>
              <p:cNvGrpSpPr>
                <a:grpSpLocks/>
              </p:cNvGrpSpPr>
              <p:nvPr/>
            </p:nvGrpSpPr>
            <p:grpSpPr bwMode="auto">
              <a:xfrm>
                <a:off x="-15882" y="-18619"/>
                <a:ext cx="762321" cy="768643"/>
                <a:chOff x="0" y="0"/>
                <a:chExt cx="762000" cy="768096"/>
              </a:xfrm>
            </p:grpSpPr>
            <p:pic>
              <p:nvPicPr>
                <p:cNvPr id="66" name="Rectangle 9"/>
                <p:cNvPicPr>
                  <a:picLocks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762000" cy="768096"/>
                </a:xfrm>
                <a:prstGeom prst="rect">
                  <a:avLst/>
                </a:prstGeom>
                <a:noFill/>
                <a:ln w="9525">
                  <a:noFill/>
                  <a:bevel/>
                  <a:headEnd/>
                  <a:tailEnd/>
                </a:ln>
                <a:effectLst/>
              </p:spPr>
            </p:pic>
            <p:sp>
              <p:nvSpPr>
                <p:cNvPr id="67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15875" y="18606"/>
                  <a:ext cx="736600" cy="736600"/>
                </a:xfrm>
                <a:prstGeom prst="rect">
                  <a:avLst/>
                </a:prstGeom>
                <a:noFill/>
                <a:ln w="9525">
                  <a:noFill/>
                  <a:bevel/>
                  <a:headEnd/>
                  <a:tailEnd/>
                </a:ln>
                <a:effectLst/>
              </p:spPr>
              <p:txBody>
                <a:bodyPr/>
                <a:lstStyle/>
                <a:p>
                  <a:pPr eaLnBrk="1" hangingPunct="1">
                    <a:buFont typeface="Arial" charset="0"/>
                    <a:buNone/>
                  </a:pPr>
                  <a:endParaRPr lang="en-US" altLang="zh-CN" sz="2400"/>
                </a:p>
              </p:txBody>
            </p:sp>
          </p:grpSp>
          <p:pic>
            <p:nvPicPr>
              <p:cNvPr id="65" name="TextBox 13"/>
              <p:cNvPicPr>
                <a:picLocks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-3685" y="60685"/>
                <a:ext cx="719631" cy="524630"/>
              </a:xfrm>
              <a:prstGeom prst="rect">
                <a:avLst/>
              </a:prstGeom>
              <a:noFill/>
              <a:ln w="9525">
                <a:noFill/>
                <a:bevel/>
                <a:headEnd/>
                <a:tailEnd/>
              </a:ln>
              <a:effectLst/>
            </p:spPr>
          </p:pic>
        </p:grpSp>
      </p:grpSp>
      <p:grpSp>
        <p:nvGrpSpPr>
          <p:cNvPr id="70" name="Group 30"/>
          <p:cNvGrpSpPr>
            <a:grpSpLocks/>
          </p:cNvGrpSpPr>
          <p:nvPr/>
        </p:nvGrpSpPr>
        <p:grpSpPr bwMode="auto">
          <a:xfrm>
            <a:off x="4645025" y="3544888"/>
            <a:ext cx="3970338" cy="2779563"/>
            <a:chOff x="0" y="0"/>
            <a:chExt cx="6331" cy="4284"/>
          </a:xfrm>
        </p:grpSpPr>
        <p:grpSp>
          <p:nvGrpSpPr>
            <p:cNvPr id="71" name="Rectangle 6"/>
            <p:cNvGrpSpPr>
              <a:grpSpLocks/>
            </p:cNvGrpSpPr>
            <p:nvPr/>
          </p:nvGrpSpPr>
          <p:grpSpPr bwMode="auto">
            <a:xfrm>
              <a:off x="0" y="0"/>
              <a:ext cx="6331" cy="4157"/>
              <a:chOff x="0" y="0"/>
              <a:chExt cx="2839" cy="1939"/>
            </a:xfrm>
          </p:grpSpPr>
          <p:pic>
            <p:nvPicPr>
              <p:cNvPr id="78" name="Rectangle 6"/>
              <p:cNvPicPr>
                <a:picLocks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0" y="0"/>
                <a:ext cx="2839" cy="1939"/>
              </a:xfrm>
              <a:prstGeom prst="rect">
                <a:avLst/>
              </a:prstGeom>
              <a:noFill/>
              <a:ln w="9525">
                <a:noFill/>
                <a:bevel/>
                <a:headEnd/>
                <a:tailEnd/>
              </a:ln>
              <a:effectLst/>
            </p:spPr>
          </p:pic>
          <p:sp>
            <p:nvSpPr>
              <p:cNvPr id="79" name="Text Box 33"/>
              <p:cNvSpPr txBox="1">
                <a:spLocks noChangeArrowheads="1"/>
              </p:cNvSpPr>
              <p:nvPr/>
            </p:nvSpPr>
            <p:spPr bwMode="auto">
              <a:xfrm>
                <a:off x="10" y="12"/>
                <a:ext cx="2814" cy="1920"/>
              </a:xfrm>
              <a:prstGeom prst="rect">
                <a:avLst/>
              </a:prstGeom>
              <a:noFill/>
              <a:ln w="9525">
                <a:noFill/>
                <a:bevel/>
                <a:headEnd/>
                <a:tailEnd/>
              </a:ln>
              <a:effectLst/>
            </p:spPr>
            <p:txBody>
              <a:bodyPr/>
              <a:lstStyle/>
              <a:p>
                <a:pPr eaLnBrk="1" hangingPunct="1">
                  <a:buFont typeface="Arial" charset="0"/>
                  <a:buNone/>
                </a:pPr>
                <a:endParaRPr lang="en-US" altLang="zh-CN"/>
              </a:p>
            </p:txBody>
          </p:sp>
        </p:grpSp>
        <p:sp>
          <p:nvSpPr>
            <p:cNvPr id="72" name="TextBox 16"/>
            <p:cNvSpPr txBox="1">
              <a:spLocks noChangeArrowheads="1"/>
            </p:cNvSpPr>
            <p:nvPr/>
          </p:nvSpPr>
          <p:spPr bwMode="auto">
            <a:xfrm>
              <a:off x="1261" y="43"/>
              <a:ext cx="4924" cy="4241"/>
            </a:xfrm>
            <a:prstGeom prst="rect">
              <a:avLst/>
            </a:prstGeom>
            <a:noFill/>
            <a:ln w="9525">
              <a:noFill/>
              <a:bevel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buFont typeface="Arial" charset="0"/>
                <a:buNone/>
              </a:pPr>
              <a:r>
                <a:rPr lang="zh-CN" altLang="en-US" sz="1600" b="1" dirty="0">
                  <a:ea typeface="楷体" pitchFamily="49" charset="-122"/>
                </a:rPr>
                <a:t>威胁</a:t>
              </a:r>
              <a:endParaRPr lang="en-US" sz="1600" b="1" dirty="0">
                <a:ea typeface="楷体" pitchFamily="49" charset="-122"/>
              </a:endParaRPr>
            </a:p>
            <a:p>
              <a:pPr eaLnBrk="1" hangingPunct="1">
                <a:spcBef>
                  <a:spcPct val="20000"/>
                </a:spcBef>
                <a:buFont typeface="Arial" charset="0"/>
                <a:buChar char="•"/>
              </a:pPr>
              <a:r>
                <a:rPr lang="zh-CN" altLang="en-US" sz="1600" b="1" noProof="1" smtClean="0">
                  <a:latin typeface="Calibri" pitchFamily="34" charset="0"/>
                  <a:ea typeface="楷体" pitchFamily="49" charset="-122"/>
                </a:rPr>
                <a:t>可能被超越：</a:t>
              </a:r>
              <a:r>
                <a:rPr lang="zh-CN" altLang="en-US" sz="1600" noProof="1" smtClean="0">
                  <a:latin typeface="Calibri" pitchFamily="34" charset="0"/>
                  <a:ea typeface="楷体" pitchFamily="49" charset="-122"/>
                </a:rPr>
                <a:t>各方</a:t>
              </a:r>
              <a:r>
                <a:rPr lang="zh-CN" altLang="en-US" sz="1600" noProof="1">
                  <a:latin typeface="Calibri" pitchFamily="34" charset="0"/>
                  <a:ea typeface="楷体" pitchFamily="49" charset="-122"/>
                </a:rPr>
                <a:t>面还不成熟</a:t>
              </a:r>
              <a:r>
                <a:rPr lang="zh-CN" altLang="en-US" sz="1600" noProof="1" smtClean="0">
                  <a:latin typeface="Calibri" pitchFamily="34" charset="0"/>
                  <a:ea typeface="楷体" pitchFamily="49" charset="-122"/>
                </a:rPr>
                <a:t>，技术可能被超越</a:t>
              </a:r>
              <a:endParaRPr lang="zh-CN" altLang="en-US" sz="1600" noProof="1">
                <a:latin typeface="Calibri" pitchFamily="34" charset="0"/>
                <a:ea typeface="楷体" pitchFamily="49" charset="-122"/>
              </a:endParaRPr>
            </a:p>
            <a:p>
              <a:pPr eaLnBrk="1" hangingPunct="1">
                <a:spcBef>
                  <a:spcPct val="20000"/>
                </a:spcBef>
                <a:buFont typeface="Arial" charset="0"/>
                <a:buChar char="•"/>
              </a:pPr>
              <a:r>
                <a:rPr lang="zh-CN" altLang="en-US" sz="1600" b="1" noProof="1" smtClean="0">
                  <a:latin typeface="Calibri" pitchFamily="34" charset="0"/>
                  <a:ea typeface="楷体" pitchFamily="49" charset="-122"/>
                </a:rPr>
                <a:t>可能被淘汰：</a:t>
              </a:r>
              <a:r>
                <a:rPr lang="zh-CN" altLang="en-US" sz="1600" noProof="1" smtClean="0">
                  <a:latin typeface="Calibri" pitchFamily="34" charset="0"/>
                  <a:ea typeface="楷体" pitchFamily="49" charset="-122"/>
                </a:rPr>
                <a:t>缺乏</a:t>
              </a:r>
              <a:r>
                <a:rPr lang="zh-CN" altLang="en-US" sz="1600" noProof="1">
                  <a:latin typeface="Calibri" pitchFamily="34" charset="0"/>
                  <a:ea typeface="楷体" pitchFamily="49" charset="-122"/>
                </a:rPr>
                <a:t>市场基础，尚未拥有品牌</a:t>
              </a:r>
              <a:r>
                <a:rPr lang="zh-CN" altLang="en-US" sz="1600" noProof="1" smtClean="0">
                  <a:latin typeface="Calibri" pitchFamily="34" charset="0"/>
                  <a:ea typeface="楷体" pitchFamily="49" charset="-122"/>
                </a:rPr>
                <a:t>知名度，竞争中处于劣势</a:t>
              </a:r>
              <a:endParaRPr lang="en-US" altLang="zh-CN" sz="1600" noProof="1" smtClean="0">
                <a:latin typeface="Calibri" pitchFamily="34" charset="0"/>
                <a:ea typeface="楷体" pitchFamily="49" charset="-122"/>
              </a:endParaRPr>
            </a:p>
            <a:p>
              <a:pPr eaLnBrk="1" hangingPunct="1">
                <a:spcBef>
                  <a:spcPct val="20000"/>
                </a:spcBef>
                <a:buFont typeface="Arial" charset="0"/>
                <a:buChar char="•"/>
              </a:pPr>
              <a:r>
                <a:rPr lang="zh-CN" altLang="en-US" sz="1600" b="1" noProof="1" smtClean="0">
                  <a:latin typeface="Calibri" pitchFamily="34" charset="0"/>
                  <a:ea typeface="楷体" pitchFamily="49" charset="-122"/>
                </a:rPr>
                <a:t>可能被模仿：</a:t>
              </a:r>
              <a:r>
                <a:rPr lang="zh-CN" altLang="en-US" sz="1600" noProof="1" smtClean="0">
                  <a:latin typeface="Calibri" pitchFamily="34" charset="0"/>
                  <a:ea typeface="楷体" pitchFamily="49" charset="-122"/>
                </a:rPr>
                <a:t>团队知名度低，产品容易被大公司模仿替代</a:t>
              </a:r>
              <a:endParaRPr lang="en-US" altLang="zh-CN" sz="1600" noProof="1" smtClean="0">
                <a:latin typeface="Calibri" pitchFamily="34" charset="0"/>
                <a:ea typeface="楷体" pitchFamily="49" charset="-122"/>
              </a:endParaRPr>
            </a:p>
            <a:p>
              <a:pPr eaLnBrk="1" hangingPunct="1">
                <a:spcBef>
                  <a:spcPct val="20000"/>
                </a:spcBef>
                <a:buFont typeface="Arial" charset="0"/>
                <a:buChar char="•"/>
              </a:pPr>
              <a:r>
                <a:rPr lang="zh-CN" altLang="en-US" sz="1600" b="1" noProof="1" smtClean="0">
                  <a:latin typeface="Calibri" pitchFamily="34" charset="0"/>
                  <a:ea typeface="楷体" pitchFamily="49" charset="-122"/>
                </a:rPr>
                <a:t>可能不够潮：</a:t>
              </a:r>
              <a:r>
                <a:rPr lang="zh-CN" altLang="en-US" sz="1600" noProof="1" smtClean="0">
                  <a:latin typeface="Calibri" pitchFamily="34" charset="0"/>
                  <a:ea typeface="楷体" pitchFamily="49" charset="-122"/>
                </a:rPr>
                <a:t>潮流变化太快，可能跟不上脚步，导致用户流失</a:t>
              </a:r>
              <a:endParaRPr lang="zh-CN" altLang="en-US" sz="1600" noProof="1">
                <a:latin typeface="Calibri" pitchFamily="34" charset="0"/>
                <a:ea typeface="楷体" pitchFamily="49" charset="-122"/>
              </a:endParaRPr>
            </a:p>
          </p:txBody>
        </p:sp>
        <p:grpSp>
          <p:nvGrpSpPr>
            <p:cNvPr id="73" name="Group 19"/>
            <p:cNvGrpSpPr>
              <a:grpSpLocks/>
            </p:cNvGrpSpPr>
            <p:nvPr/>
          </p:nvGrpSpPr>
          <p:grpSpPr bwMode="auto">
            <a:xfrm>
              <a:off x="25" y="30"/>
              <a:ext cx="1035" cy="995"/>
              <a:chOff x="0" y="0"/>
              <a:chExt cx="736910" cy="737125"/>
            </a:xfrm>
          </p:grpSpPr>
          <p:grpSp>
            <p:nvGrpSpPr>
              <p:cNvPr id="74" name="Rectangle 10"/>
              <p:cNvGrpSpPr>
                <a:grpSpLocks/>
              </p:cNvGrpSpPr>
              <p:nvPr/>
            </p:nvGrpSpPr>
            <p:grpSpPr bwMode="auto">
              <a:xfrm>
                <a:off x="-15882" y="-18619"/>
                <a:ext cx="762321" cy="768643"/>
                <a:chOff x="0" y="0"/>
                <a:chExt cx="762000" cy="768096"/>
              </a:xfrm>
            </p:grpSpPr>
            <p:pic>
              <p:nvPicPr>
                <p:cNvPr id="76" name="Rectangle 10"/>
                <p:cNvPicPr>
                  <a:picLocks noChangeArrowheads="1"/>
                </p:cNvPicPr>
                <p:nvPr/>
              </p:nvPicPr>
              <p:blipFill>
                <a:blip r:embed="rId10" cstate="print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762000" cy="768096"/>
                </a:xfrm>
                <a:prstGeom prst="rect">
                  <a:avLst/>
                </a:prstGeom>
                <a:noFill/>
                <a:ln w="9525">
                  <a:noFill/>
                  <a:bevel/>
                  <a:headEnd/>
                  <a:tailEnd/>
                </a:ln>
                <a:effectLst/>
              </p:spPr>
            </p:pic>
            <p:sp>
              <p:nvSpPr>
                <p:cNvPr id="77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15875" y="18606"/>
                  <a:ext cx="736600" cy="736600"/>
                </a:xfrm>
                <a:prstGeom prst="rect">
                  <a:avLst/>
                </a:prstGeom>
                <a:noFill/>
                <a:ln w="9525">
                  <a:noFill/>
                  <a:bevel/>
                  <a:headEnd/>
                  <a:tailEnd/>
                </a:ln>
                <a:effectLst/>
              </p:spPr>
              <p:txBody>
                <a:bodyPr/>
                <a:lstStyle/>
                <a:p>
                  <a:pPr eaLnBrk="1" hangingPunct="1">
                    <a:buFont typeface="Arial" charset="0"/>
                    <a:buNone/>
                  </a:pPr>
                  <a:endParaRPr lang="en-US" altLang="zh-CN" sz="2400"/>
                </a:p>
              </p:txBody>
            </p:sp>
          </p:grpSp>
          <p:pic>
            <p:nvPicPr>
              <p:cNvPr id="75" name="TextBox 14"/>
              <p:cNvPicPr>
                <a:picLocks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87794" y="54585"/>
                <a:ext cx="603758" cy="524630"/>
              </a:xfrm>
              <a:prstGeom prst="rect">
                <a:avLst/>
              </a:prstGeom>
              <a:noFill/>
              <a:ln w="9525">
                <a:noFill/>
                <a:bevel/>
                <a:headEnd/>
                <a:tailEnd/>
              </a:ln>
              <a:effectLst/>
            </p:spPr>
          </p:pic>
        </p:grpSp>
      </p:grpSp>
      <p:grpSp>
        <p:nvGrpSpPr>
          <p:cNvPr id="80" name="Group 40"/>
          <p:cNvGrpSpPr>
            <a:grpSpLocks/>
          </p:cNvGrpSpPr>
          <p:nvPr/>
        </p:nvGrpSpPr>
        <p:grpSpPr bwMode="auto">
          <a:xfrm>
            <a:off x="638175" y="3530600"/>
            <a:ext cx="4019550" cy="2793955"/>
            <a:chOff x="0" y="0"/>
            <a:chExt cx="6320" cy="4286"/>
          </a:xfrm>
        </p:grpSpPr>
        <p:grpSp>
          <p:nvGrpSpPr>
            <p:cNvPr id="81" name="Rectangle 1"/>
            <p:cNvGrpSpPr>
              <a:grpSpLocks/>
            </p:cNvGrpSpPr>
            <p:nvPr/>
          </p:nvGrpSpPr>
          <p:grpSpPr bwMode="auto">
            <a:xfrm>
              <a:off x="0" y="0"/>
              <a:ext cx="6320" cy="4157"/>
              <a:chOff x="0" y="0"/>
              <a:chExt cx="2834" cy="1939"/>
            </a:xfrm>
          </p:grpSpPr>
          <p:pic>
            <p:nvPicPr>
              <p:cNvPr id="88" name="Rectangle 1"/>
              <p:cNvPicPr>
                <a:picLocks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0" y="0"/>
                <a:ext cx="2834" cy="1939"/>
              </a:xfrm>
              <a:prstGeom prst="rect">
                <a:avLst/>
              </a:prstGeom>
              <a:noFill/>
              <a:ln w="9525">
                <a:noFill/>
                <a:bevel/>
                <a:headEnd/>
                <a:tailEnd/>
              </a:ln>
              <a:effectLst/>
            </p:spPr>
          </p:pic>
          <p:sp>
            <p:nvSpPr>
              <p:cNvPr id="89" name="Text Box 43"/>
              <p:cNvSpPr txBox="1">
                <a:spLocks noChangeArrowheads="1"/>
              </p:cNvSpPr>
              <p:nvPr/>
            </p:nvSpPr>
            <p:spPr bwMode="auto">
              <a:xfrm>
                <a:off x="13" y="12"/>
                <a:ext cx="2814" cy="1920"/>
              </a:xfrm>
              <a:prstGeom prst="rect">
                <a:avLst/>
              </a:prstGeom>
              <a:noFill/>
              <a:ln w="9525">
                <a:noFill/>
                <a:bevel/>
                <a:headEnd/>
                <a:tailEnd/>
              </a:ln>
              <a:effectLst/>
            </p:spPr>
            <p:txBody>
              <a:bodyPr/>
              <a:lstStyle/>
              <a:p>
                <a:pPr eaLnBrk="1" hangingPunct="1">
                  <a:buFont typeface="Arial" charset="0"/>
                  <a:buNone/>
                </a:pPr>
                <a:endParaRPr lang="en-US" altLang="zh-CN"/>
              </a:p>
            </p:txBody>
          </p:sp>
        </p:grpSp>
        <p:sp>
          <p:nvSpPr>
            <p:cNvPr id="82" name="TextBox 16"/>
            <p:cNvSpPr txBox="1">
              <a:spLocks noChangeArrowheads="1"/>
            </p:cNvSpPr>
            <p:nvPr/>
          </p:nvSpPr>
          <p:spPr bwMode="auto">
            <a:xfrm>
              <a:off x="1317" y="65"/>
              <a:ext cx="4924" cy="4221"/>
            </a:xfrm>
            <a:prstGeom prst="rect">
              <a:avLst/>
            </a:prstGeom>
            <a:noFill/>
            <a:ln w="9525">
              <a:noFill/>
              <a:bevel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buFont typeface="Arial" charset="0"/>
                <a:buNone/>
              </a:pPr>
              <a:r>
                <a:rPr lang="zh-CN" altLang="en-US" sz="1600" b="1" dirty="0">
                  <a:latin typeface="楷体" pitchFamily="49" charset="-122"/>
                  <a:ea typeface="楷体" pitchFamily="49" charset="-122"/>
                </a:rPr>
                <a:t>机会</a:t>
              </a:r>
              <a:endParaRPr lang="en-US" sz="1600" dirty="0">
                <a:latin typeface="楷体" pitchFamily="49" charset="-122"/>
                <a:ea typeface="楷体" pitchFamily="49" charset="-122"/>
              </a:endParaRPr>
            </a:p>
            <a:p>
              <a:pPr eaLnBrk="1" hangingPunct="1">
                <a:spcBef>
                  <a:spcPct val="20000"/>
                </a:spcBef>
                <a:buFont typeface="Arial" charset="0"/>
                <a:buChar char="•"/>
              </a:pPr>
              <a:r>
                <a:rPr lang="zh-CN" altLang="en-US" sz="1600" b="1" noProof="1">
                  <a:latin typeface="楷体" pitchFamily="49" charset="-122"/>
                  <a:ea typeface="楷体" pitchFamily="49" charset="-122"/>
                </a:rPr>
                <a:t>用户群广泛</a:t>
              </a:r>
              <a:r>
                <a:rPr lang="zh-CN" altLang="en-US" sz="1600" noProof="1">
                  <a:latin typeface="楷体" pitchFamily="49" charset="-122"/>
                  <a:ea typeface="楷体" pitchFamily="49" charset="-122"/>
                </a:rPr>
                <a:t>：兼顾时尚达人和不会搭配的人。</a:t>
              </a:r>
            </a:p>
            <a:p>
              <a:pPr eaLnBrk="1" hangingPunct="1">
                <a:spcBef>
                  <a:spcPct val="20000"/>
                </a:spcBef>
                <a:buFont typeface="Arial" charset="0"/>
                <a:buChar char="•"/>
              </a:pPr>
              <a:r>
                <a:rPr lang="zh-CN" altLang="en-US" sz="1600" b="1" noProof="1" smtClean="0">
                  <a:latin typeface="楷体" pitchFamily="49" charset="-122"/>
                  <a:ea typeface="楷体" pitchFamily="49" charset="-122"/>
                </a:rPr>
                <a:t>市场潜力大：</a:t>
              </a:r>
              <a:r>
                <a:rPr lang="zh-CN" altLang="en-US" sz="1600" noProof="1" smtClean="0">
                  <a:latin typeface="楷体" pitchFamily="49" charset="-122"/>
                  <a:ea typeface="楷体" pitchFamily="49" charset="-122"/>
                </a:rPr>
                <a:t>网</a:t>
              </a:r>
              <a:r>
                <a:rPr lang="zh-CN" altLang="en-US" sz="1600" noProof="1">
                  <a:latin typeface="楷体" pitchFamily="49" charset="-122"/>
                  <a:ea typeface="楷体" pitchFamily="49" charset="-122"/>
                </a:rPr>
                <a:t>购市场蓬勃发展，“懒人经济”宝藏巨大。</a:t>
              </a:r>
            </a:p>
            <a:p>
              <a:pPr eaLnBrk="1" hangingPunct="1">
                <a:spcBef>
                  <a:spcPct val="20000"/>
                </a:spcBef>
                <a:buFont typeface="Arial" charset="0"/>
                <a:buChar char="•"/>
              </a:pPr>
              <a:r>
                <a:rPr lang="zh-CN" altLang="en-US" sz="1600" b="1" noProof="1">
                  <a:latin typeface="楷体" pitchFamily="49" charset="-122"/>
                  <a:ea typeface="楷体" pitchFamily="49" charset="-122"/>
                </a:rPr>
                <a:t>蛋糕依然很大</a:t>
              </a:r>
              <a:r>
                <a:rPr lang="zh-CN" altLang="en-US" sz="1600" noProof="1">
                  <a:latin typeface="楷体" pitchFamily="49" charset="-122"/>
                  <a:ea typeface="楷体" pitchFamily="49" charset="-122"/>
                </a:rPr>
                <a:t>：现有穿衣</a:t>
              </a:r>
              <a:r>
                <a:rPr lang="zh-CN" altLang="en-US" sz="1600" noProof="1" smtClean="0">
                  <a:latin typeface="楷体" pitchFamily="49" charset="-122"/>
                  <a:ea typeface="楷体" pitchFamily="49" charset="-122"/>
                </a:rPr>
                <a:t>软件市场没</a:t>
              </a:r>
              <a:r>
                <a:rPr lang="zh-CN" altLang="en-US" sz="1600" noProof="1">
                  <a:latin typeface="楷体" pitchFamily="49" charset="-122"/>
                  <a:ea typeface="楷体" pitchFamily="49" charset="-122"/>
                </a:rPr>
                <a:t>出现一家独</a:t>
              </a:r>
              <a:r>
                <a:rPr lang="zh-CN" altLang="en-US" sz="1600" noProof="1" smtClean="0">
                  <a:latin typeface="楷体" pitchFamily="49" charset="-122"/>
                  <a:ea typeface="楷体" pitchFamily="49" charset="-122"/>
                </a:rPr>
                <a:t>大垄断</a:t>
              </a:r>
              <a:r>
                <a:rPr lang="zh-CN" altLang="en-US" sz="1600" noProof="1">
                  <a:latin typeface="楷体" pitchFamily="49" charset="-122"/>
                  <a:ea typeface="楷体" pitchFamily="49" charset="-122"/>
                </a:rPr>
                <a:t>性</a:t>
              </a:r>
              <a:r>
                <a:rPr lang="zh-CN" altLang="en-US" sz="1600" noProof="1" smtClean="0">
                  <a:latin typeface="楷体" pitchFamily="49" charset="-122"/>
                  <a:ea typeface="楷体" pitchFamily="49" charset="-122"/>
                </a:rPr>
                <a:t>局面。</a:t>
              </a:r>
              <a:endParaRPr lang="en-US" altLang="zh-CN" sz="1600" noProof="1" smtClean="0">
                <a:latin typeface="楷体" pitchFamily="49" charset="-122"/>
                <a:ea typeface="楷体" pitchFamily="49" charset="-122"/>
              </a:endParaRPr>
            </a:p>
            <a:p>
              <a:pPr eaLnBrk="1" hangingPunct="1">
                <a:spcBef>
                  <a:spcPct val="20000"/>
                </a:spcBef>
                <a:buFont typeface="Arial" charset="0"/>
                <a:buChar char="•"/>
              </a:pPr>
              <a:r>
                <a:rPr lang="zh-CN" altLang="en-US" sz="1600" b="1" noProof="1" smtClean="0">
                  <a:latin typeface="楷体" pitchFamily="49" charset="-122"/>
                  <a:ea typeface="楷体" pitchFamily="49" charset="-122"/>
                </a:rPr>
                <a:t>主打“搭配”软件少：</a:t>
              </a:r>
              <a:r>
                <a:rPr lang="zh-CN" altLang="en-US" sz="1600" noProof="1" smtClean="0">
                  <a:latin typeface="楷体" pitchFamily="49" charset="-122"/>
                  <a:ea typeface="楷体" pitchFamily="49" charset="-122"/>
                </a:rPr>
                <a:t>现有穿衣软件大多主打“卖”，而主打“搭配”的很少</a:t>
              </a:r>
              <a:endParaRPr lang="zh-CN" altLang="en-US" sz="1600" noProof="1">
                <a:latin typeface="楷体" pitchFamily="49" charset="-122"/>
                <a:ea typeface="楷体" pitchFamily="49" charset="-122"/>
              </a:endParaRPr>
            </a:p>
          </p:txBody>
        </p:sp>
        <p:grpSp>
          <p:nvGrpSpPr>
            <p:cNvPr id="83" name="Group 20"/>
            <p:cNvGrpSpPr>
              <a:grpSpLocks/>
            </p:cNvGrpSpPr>
            <p:nvPr/>
          </p:nvGrpSpPr>
          <p:grpSpPr bwMode="auto">
            <a:xfrm>
              <a:off x="41" y="70"/>
              <a:ext cx="1035" cy="995"/>
              <a:chOff x="0" y="0"/>
              <a:chExt cx="736910" cy="737125"/>
            </a:xfrm>
          </p:grpSpPr>
          <p:grpSp>
            <p:nvGrpSpPr>
              <p:cNvPr id="84" name="Rectangle 15"/>
              <p:cNvGrpSpPr>
                <a:grpSpLocks/>
              </p:cNvGrpSpPr>
              <p:nvPr/>
            </p:nvGrpSpPr>
            <p:grpSpPr bwMode="auto">
              <a:xfrm>
                <a:off x="-18931" y="-19636"/>
                <a:ext cx="768419" cy="768643"/>
                <a:chOff x="0" y="0"/>
                <a:chExt cx="768096" cy="768096"/>
              </a:xfrm>
            </p:grpSpPr>
            <p:pic>
              <p:nvPicPr>
                <p:cNvPr id="86" name="Rectangle 15"/>
                <p:cNvPicPr>
                  <a:picLocks noChangeArrowheads="1"/>
                </p:cNvPicPr>
                <p:nvPr/>
              </p:nvPicPr>
              <p:blipFill>
                <a:blip r:embed="rId13" cstate="print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768096" cy="768096"/>
                </a:xfrm>
                <a:prstGeom prst="rect">
                  <a:avLst/>
                </a:prstGeom>
                <a:noFill/>
                <a:ln w="9525">
                  <a:noFill/>
                  <a:bevel/>
                  <a:headEnd/>
                  <a:tailEnd/>
                </a:ln>
                <a:effectLst/>
              </p:spPr>
            </p:pic>
            <p:sp>
              <p:nvSpPr>
                <p:cNvPr id="87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18923" y="19622"/>
                  <a:ext cx="736600" cy="736600"/>
                </a:xfrm>
                <a:prstGeom prst="rect">
                  <a:avLst/>
                </a:prstGeom>
                <a:noFill/>
                <a:ln w="9525">
                  <a:noFill/>
                  <a:bevel/>
                  <a:headEnd/>
                  <a:tailEnd/>
                </a:ln>
                <a:effectLst/>
              </p:spPr>
              <p:txBody>
                <a:bodyPr/>
                <a:lstStyle/>
                <a:p>
                  <a:pPr eaLnBrk="1" hangingPunct="1">
                    <a:buFont typeface="Arial" charset="0"/>
                    <a:buNone/>
                  </a:pPr>
                  <a:endParaRPr lang="en-US" altLang="zh-CN" sz="2400"/>
                </a:p>
              </p:txBody>
            </p:sp>
          </p:grpSp>
          <p:pic>
            <p:nvPicPr>
              <p:cNvPr id="85" name="TextBox 16"/>
              <p:cNvPicPr>
                <a:picLocks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35956" y="59668"/>
                <a:ext cx="640349" cy="530730"/>
              </a:xfrm>
              <a:prstGeom prst="rect">
                <a:avLst/>
              </a:prstGeom>
              <a:noFill/>
              <a:ln w="9525">
                <a:noFill/>
                <a:bevel/>
                <a:headEnd/>
                <a:tailEnd/>
              </a:ln>
              <a:effectLst/>
            </p:spPr>
          </p:pic>
        </p:grpSp>
      </p:grp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7"/>
          <p:cNvSpPr>
            <a:spLocks noChangeArrowheads="1"/>
          </p:cNvSpPr>
          <p:nvPr/>
        </p:nvSpPr>
        <p:spPr bwMode="auto">
          <a:xfrm>
            <a:off x="0" y="-12700"/>
            <a:ext cx="1276350" cy="546100"/>
          </a:xfrm>
          <a:prstGeom prst="rect">
            <a:avLst/>
          </a:prstGeom>
          <a:solidFill>
            <a:srgbClr val="AFE6F5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altLang="en-US" sz="15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项目介绍</a:t>
            </a:r>
          </a:p>
        </p:txBody>
      </p:sp>
      <p:sp>
        <p:nvSpPr>
          <p:cNvPr id="12291" name="直接连接符 13"/>
          <p:cNvSpPr>
            <a:spLocks noChangeShapeType="1"/>
          </p:cNvSpPr>
          <p:nvPr/>
        </p:nvSpPr>
        <p:spPr bwMode="auto">
          <a:xfrm flipH="1">
            <a:off x="7019925" y="533400"/>
            <a:ext cx="1917700" cy="1588"/>
          </a:xfrm>
          <a:prstGeom prst="line">
            <a:avLst/>
          </a:prstGeom>
          <a:noFill/>
          <a:ln w="6350">
            <a:solidFill>
              <a:srgbClr val="E6F5E1"/>
            </a:solidFill>
            <a:round/>
            <a:headEnd type="triangle" w="lg" len="lg"/>
            <a:tailEnd type="oval" w="sm" len="sm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2292" name="TextBox 4"/>
          <p:cNvSpPr>
            <a:spLocks noChangeArrowheads="1"/>
          </p:cNvSpPr>
          <p:nvPr/>
        </p:nvSpPr>
        <p:spPr bwMode="auto">
          <a:xfrm>
            <a:off x="7362825" y="117475"/>
            <a:ext cx="14509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zh-CN" altLang="en-US" sz="2400" b="1" dirty="0">
                <a:solidFill>
                  <a:srgbClr val="FFC68D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发展规划</a:t>
            </a:r>
            <a:endParaRPr lang="zh-CN" altLang="en-US" dirty="0"/>
          </a:p>
        </p:txBody>
      </p:sp>
      <p:sp>
        <p:nvSpPr>
          <p:cNvPr id="12293" name="矩形 7"/>
          <p:cNvSpPr>
            <a:spLocks noChangeArrowheads="1"/>
          </p:cNvSpPr>
          <p:nvPr/>
        </p:nvSpPr>
        <p:spPr bwMode="auto">
          <a:xfrm>
            <a:off x="1290638" y="-12700"/>
            <a:ext cx="1276350" cy="546100"/>
          </a:xfrm>
          <a:prstGeom prst="rect">
            <a:avLst/>
          </a:prstGeom>
          <a:solidFill>
            <a:srgbClr val="AFE6F5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sz="15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竞争实力</a:t>
            </a:r>
          </a:p>
        </p:txBody>
      </p:sp>
      <p:sp>
        <p:nvSpPr>
          <p:cNvPr id="12294" name="矩形 8"/>
          <p:cNvSpPr>
            <a:spLocks noChangeArrowheads="1"/>
          </p:cNvSpPr>
          <p:nvPr/>
        </p:nvSpPr>
        <p:spPr bwMode="auto">
          <a:xfrm>
            <a:off x="2582863" y="-14288"/>
            <a:ext cx="1276350" cy="546101"/>
          </a:xfrm>
          <a:prstGeom prst="rect">
            <a:avLst/>
          </a:prstGeom>
          <a:solidFill>
            <a:srgbClr val="AFE6F5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sz="15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市场规模</a:t>
            </a:r>
          </a:p>
        </p:txBody>
      </p:sp>
      <p:sp>
        <p:nvSpPr>
          <p:cNvPr id="12295" name="矩形 6"/>
          <p:cNvSpPr>
            <a:spLocks noChangeArrowheads="1"/>
          </p:cNvSpPr>
          <p:nvPr/>
        </p:nvSpPr>
        <p:spPr bwMode="auto">
          <a:xfrm>
            <a:off x="3875088" y="-6350"/>
            <a:ext cx="1276350" cy="833438"/>
          </a:xfrm>
          <a:prstGeom prst="rect">
            <a:avLst/>
          </a:prstGeom>
          <a:solidFill>
            <a:srgbClr val="19B4DC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altLang="en-US" sz="2100" b="1">
                <a:solidFill>
                  <a:srgbClr val="E6F5E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发展规划</a:t>
            </a:r>
          </a:p>
        </p:txBody>
      </p:sp>
      <p:sp>
        <p:nvSpPr>
          <p:cNvPr id="12296" name="矩形 11"/>
          <p:cNvSpPr>
            <a:spLocks noChangeArrowheads="1"/>
          </p:cNvSpPr>
          <p:nvPr/>
        </p:nvSpPr>
        <p:spPr bwMode="auto">
          <a:xfrm>
            <a:off x="0" y="6597650"/>
            <a:ext cx="9139238" cy="260350"/>
          </a:xfrm>
          <a:prstGeom prst="rect">
            <a:avLst/>
          </a:prstGeom>
          <a:solidFill>
            <a:srgbClr val="19B4DC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endParaRPr lang="zh-CN" altLang="zh-CN" sz="1300">
              <a:solidFill>
                <a:srgbClr val="CCEDC7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2297" name="椭圆 12"/>
          <p:cNvSpPr>
            <a:spLocks noChangeArrowheads="1"/>
          </p:cNvSpPr>
          <p:nvPr/>
        </p:nvSpPr>
        <p:spPr bwMode="auto">
          <a:xfrm>
            <a:off x="3924300" y="6381750"/>
            <a:ext cx="1414463" cy="504825"/>
          </a:xfrm>
          <a:prstGeom prst="ellipse">
            <a:avLst/>
          </a:prstGeom>
          <a:solidFill>
            <a:srgbClr val="AFE6F5"/>
          </a:solidFill>
          <a:ln w="12700">
            <a:solidFill>
              <a:srgbClr val="FFFFFF"/>
            </a:solidFill>
            <a:round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sz="1300">
                <a:solidFill>
                  <a:srgbClr val="19B4DC"/>
                </a:solidFill>
                <a:latin typeface="宋体" pitchFamily="2" charset="-122"/>
                <a:ea typeface="微软雅黑" pitchFamily="34" charset="-122"/>
                <a:sym typeface="宋体" pitchFamily="2" charset="-122"/>
              </a:rPr>
              <a:t>懒人衣橱</a:t>
            </a:r>
          </a:p>
        </p:txBody>
      </p:sp>
      <p:sp>
        <p:nvSpPr>
          <p:cNvPr id="51" name="TextBox 49"/>
          <p:cNvSpPr txBox="1"/>
          <p:nvPr/>
        </p:nvSpPr>
        <p:spPr>
          <a:xfrm>
            <a:off x="500033" y="1357298"/>
            <a:ext cx="810424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000" b="1" dirty="0">
                <a:solidFill>
                  <a:srgbClr val="FFC68D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第一阶段（第一年）</a:t>
            </a:r>
            <a:r>
              <a:rPr lang="zh-CN" altLang="en-US" sz="2000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</a:rPr>
              <a:t>：前半年，</a:t>
            </a:r>
            <a:r>
              <a:rPr lang="zh-CN" altLang="en-US" sz="2000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Arial" panose="020B0604020202020204" pitchFamily="34" charset="0"/>
              </a:rPr>
              <a:t>完善</a:t>
            </a:r>
            <a:r>
              <a:rPr lang="zh-CN" altLang="en-US" sz="2000" dirty="0" smtClean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Arial" panose="020B0604020202020204" pitchFamily="34" charset="0"/>
              </a:rPr>
              <a:t>产品；后</a:t>
            </a:r>
            <a:r>
              <a:rPr lang="zh-CN" altLang="en-US" sz="2000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Arial" panose="020B0604020202020204" pitchFamily="34" charset="0"/>
              </a:rPr>
              <a:t>半年，推出产品，建立初期</a:t>
            </a:r>
            <a:r>
              <a:rPr lang="zh-CN" altLang="en-US" sz="2000" dirty="0" smtClean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Arial" panose="020B0604020202020204" pitchFamily="34" charset="0"/>
              </a:rPr>
              <a:t>用户群</a:t>
            </a:r>
            <a:r>
              <a:rPr lang="zh-CN" altLang="en-US" sz="2000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Arial" panose="020B0604020202020204" pitchFamily="34" charset="0"/>
              </a:rPr>
              <a:t>。</a:t>
            </a:r>
            <a:endParaRPr lang="en-US" altLang="zh-CN" sz="2000" dirty="0">
              <a:solidFill>
                <a:schemeClr val="accent1"/>
              </a:solidFill>
              <a:latin typeface="楷体" pitchFamily="49" charset="-122"/>
              <a:ea typeface="楷体" pitchFamily="49" charset="-122"/>
              <a:sym typeface="Arial" panose="020B0604020202020204" pitchFamily="34" charset="0"/>
            </a:endParaRPr>
          </a:p>
          <a:p>
            <a:pPr lvl="0"/>
            <a:endParaRPr lang="en-US" altLang="zh-CN" sz="2000" dirty="0">
              <a:solidFill>
                <a:schemeClr val="accent1"/>
              </a:solidFill>
              <a:latin typeface="楷体" pitchFamily="49" charset="-122"/>
              <a:ea typeface="楷体" pitchFamily="49" charset="-122"/>
              <a:sym typeface="Arial" panose="020B0604020202020204" pitchFamily="34" charset="0"/>
            </a:endParaRPr>
          </a:p>
          <a:p>
            <a:pPr lvl="0"/>
            <a:endParaRPr lang="en-US" altLang="zh-CN" sz="2000" dirty="0">
              <a:solidFill>
                <a:schemeClr val="accent1"/>
              </a:solidFill>
              <a:latin typeface="楷体" pitchFamily="49" charset="-122"/>
              <a:ea typeface="楷体" pitchFamily="49" charset="-122"/>
              <a:sym typeface="Arial" panose="020B0604020202020204" pitchFamily="34" charset="0"/>
            </a:endParaRPr>
          </a:p>
          <a:p>
            <a:pPr lvl="0"/>
            <a:r>
              <a:rPr lang="zh-CN" altLang="en-US" sz="2000" b="1" dirty="0">
                <a:solidFill>
                  <a:srgbClr val="FFC68D"/>
                </a:solidFill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第二阶段（第二年和第三年）</a:t>
            </a:r>
            <a:r>
              <a:rPr lang="zh-CN" altLang="en-US" sz="2000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Arial" panose="020B0604020202020204" pitchFamily="34" charset="0"/>
              </a:rPr>
              <a:t>：通过微博推广、时尚达人推荐、用户之间的好友推荐，懒人衣橱的概念在市场中得到一定的认可，下载量占同类穿衣软件的</a:t>
            </a:r>
            <a:r>
              <a:rPr lang="en-US" altLang="zh-CN" sz="2000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Arial" panose="020B0604020202020204" pitchFamily="34" charset="0"/>
              </a:rPr>
              <a:t>10%</a:t>
            </a:r>
            <a:r>
              <a:rPr lang="zh-CN" altLang="en-US" sz="2000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Arial" panose="020B0604020202020204" pitchFamily="34" charset="0"/>
              </a:rPr>
              <a:t>。</a:t>
            </a:r>
            <a:endParaRPr lang="en-US" altLang="zh-CN" sz="2000" dirty="0">
              <a:solidFill>
                <a:schemeClr val="accent1"/>
              </a:solidFill>
              <a:latin typeface="楷体" pitchFamily="49" charset="-122"/>
              <a:ea typeface="楷体" pitchFamily="49" charset="-122"/>
              <a:sym typeface="Arial" panose="020B0604020202020204" pitchFamily="34" charset="0"/>
            </a:endParaRPr>
          </a:p>
          <a:p>
            <a:pPr lvl="0"/>
            <a:endParaRPr lang="en-US" altLang="zh-CN" sz="2000" dirty="0">
              <a:solidFill>
                <a:schemeClr val="accent1"/>
              </a:solidFill>
              <a:latin typeface="楷体" pitchFamily="49" charset="-122"/>
              <a:ea typeface="楷体" pitchFamily="49" charset="-122"/>
              <a:sym typeface="Arial" panose="020B0604020202020204" pitchFamily="34" charset="0"/>
            </a:endParaRPr>
          </a:p>
          <a:p>
            <a:pPr lvl="0"/>
            <a:endParaRPr lang="en-US" altLang="zh-CN" sz="2000" dirty="0">
              <a:solidFill>
                <a:schemeClr val="accent1"/>
              </a:solidFill>
              <a:latin typeface="楷体" pitchFamily="49" charset="-122"/>
              <a:ea typeface="楷体" pitchFamily="49" charset="-122"/>
              <a:sym typeface="Arial" panose="020B0604020202020204" pitchFamily="34" charset="0"/>
            </a:endParaRPr>
          </a:p>
          <a:p>
            <a:pPr lvl="0"/>
            <a:r>
              <a:rPr lang="zh-CN" altLang="en-US" sz="2000" b="1" dirty="0">
                <a:solidFill>
                  <a:srgbClr val="FFC68D"/>
                </a:solidFill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第三阶段（第四年和第五年）</a:t>
            </a:r>
            <a:r>
              <a:rPr lang="zh-CN" altLang="en-US" sz="2000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Arial" panose="020B0604020202020204" pitchFamily="34" charset="0"/>
              </a:rPr>
              <a:t>：进行新一轮的融资，</a:t>
            </a:r>
            <a:r>
              <a:rPr lang="zh-CN" altLang="en-US" sz="2000" dirty="0" smtClean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Arial" panose="020B0604020202020204" pitchFamily="34" charset="0"/>
              </a:rPr>
              <a:t>公司加大</a:t>
            </a:r>
            <a:r>
              <a:rPr lang="zh-CN" altLang="en-US" sz="2000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Arial" panose="020B0604020202020204" pitchFamily="34" charset="0"/>
              </a:rPr>
              <a:t>营销力度，通过在视频网站投放广告，并邀请明星代言，使推销的概念得到广泛的认可，成为穿衣搭配行业的领军。</a:t>
            </a:r>
            <a:endParaRPr lang="zh-CN" altLang="en-US" sz="2000" dirty="0">
              <a:solidFill>
                <a:schemeClr val="accent1"/>
              </a:solidFill>
              <a:latin typeface="楷体" pitchFamily="49" charset="-122"/>
              <a:ea typeface="楷体" pitchFamily="49" charset="-122"/>
              <a:sym typeface="Calibri" panose="020F0502020204030204" pitchFamily="34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213220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7"/>
          <p:cNvSpPr>
            <a:spLocks noChangeArrowheads="1"/>
          </p:cNvSpPr>
          <p:nvPr/>
        </p:nvSpPr>
        <p:spPr bwMode="auto">
          <a:xfrm>
            <a:off x="0" y="-12700"/>
            <a:ext cx="1276350" cy="546100"/>
          </a:xfrm>
          <a:prstGeom prst="rect">
            <a:avLst/>
          </a:prstGeom>
          <a:solidFill>
            <a:srgbClr val="AFE6F5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altLang="en-US" sz="15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项目介绍</a:t>
            </a:r>
          </a:p>
        </p:txBody>
      </p:sp>
      <p:sp>
        <p:nvSpPr>
          <p:cNvPr id="12291" name="直接连接符 13"/>
          <p:cNvSpPr>
            <a:spLocks noChangeShapeType="1"/>
          </p:cNvSpPr>
          <p:nvPr/>
        </p:nvSpPr>
        <p:spPr bwMode="auto">
          <a:xfrm flipH="1">
            <a:off x="7019925" y="533400"/>
            <a:ext cx="1917700" cy="1588"/>
          </a:xfrm>
          <a:prstGeom prst="line">
            <a:avLst/>
          </a:prstGeom>
          <a:noFill/>
          <a:ln w="6350">
            <a:solidFill>
              <a:srgbClr val="E6F5E1"/>
            </a:solidFill>
            <a:round/>
            <a:headEnd type="triangle" w="lg" len="lg"/>
            <a:tailEnd type="oval" w="sm" len="sm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2292" name="TextBox 4"/>
          <p:cNvSpPr>
            <a:spLocks noChangeArrowheads="1"/>
          </p:cNvSpPr>
          <p:nvPr/>
        </p:nvSpPr>
        <p:spPr bwMode="auto">
          <a:xfrm>
            <a:off x="7362825" y="117475"/>
            <a:ext cx="14509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zh-CN" altLang="en-US" sz="2400" b="1" dirty="0" smtClean="0">
                <a:solidFill>
                  <a:srgbClr val="FFC68D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融资计划</a:t>
            </a:r>
            <a:endParaRPr lang="zh-CN" altLang="en-US" dirty="0"/>
          </a:p>
        </p:txBody>
      </p:sp>
      <p:sp>
        <p:nvSpPr>
          <p:cNvPr id="12293" name="矩形 7"/>
          <p:cNvSpPr>
            <a:spLocks noChangeArrowheads="1"/>
          </p:cNvSpPr>
          <p:nvPr/>
        </p:nvSpPr>
        <p:spPr bwMode="auto">
          <a:xfrm>
            <a:off x="1290638" y="-12700"/>
            <a:ext cx="1276350" cy="546100"/>
          </a:xfrm>
          <a:prstGeom prst="rect">
            <a:avLst/>
          </a:prstGeom>
          <a:solidFill>
            <a:srgbClr val="AFE6F5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sz="15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竞争实力</a:t>
            </a:r>
          </a:p>
        </p:txBody>
      </p:sp>
      <p:sp>
        <p:nvSpPr>
          <p:cNvPr id="12294" name="矩形 8"/>
          <p:cNvSpPr>
            <a:spLocks noChangeArrowheads="1"/>
          </p:cNvSpPr>
          <p:nvPr/>
        </p:nvSpPr>
        <p:spPr bwMode="auto">
          <a:xfrm>
            <a:off x="2582863" y="-14288"/>
            <a:ext cx="1276350" cy="546101"/>
          </a:xfrm>
          <a:prstGeom prst="rect">
            <a:avLst/>
          </a:prstGeom>
          <a:solidFill>
            <a:srgbClr val="AFE6F5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sz="15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市场规模</a:t>
            </a:r>
          </a:p>
        </p:txBody>
      </p:sp>
      <p:sp>
        <p:nvSpPr>
          <p:cNvPr id="12295" name="矩形 6"/>
          <p:cNvSpPr>
            <a:spLocks noChangeArrowheads="1"/>
          </p:cNvSpPr>
          <p:nvPr/>
        </p:nvSpPr>
        <p:spPr bwMode="auto">
          <a:xfrm>
            <a:off x="3875088" y="-6350"/>
            <a:ext cx="1276350" cy="833438"/>
          </a:xfrm>
          <a:prstGeom prst="rect">
            <a:avLst/>
          </a:prstGeom>
          <a:solidFill>
            <a:srgbClr val="19B4DC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altLang="en-US" sz="2100" b="1">
                <a:solidFill>
                  <a:srgbClr val="E6F5E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发展规划</a:t>
            </a:r>
          </a:p>
        </p:txBody>
      </p:sp>
      <p:sp>
        <p:nvSpPr>
          <p:cNvPr id="12296" name="矩形 11"/>
          <p:cNvSpPr>
            <a:spLocks noChangeArrowheads="1"/>
          </p:cNvSpPr>
          <p:nvPr/>
        </p:nvSpPr>
        <p:spPr bwMode="auto">
          <a:xfrm>
            <a:off x="0" y="6597650"/>
            <a:ext cx="9139238" cy="260350"/>
          </a:xfrm>
          <a:prstGeom prst="rect">
            <a:avLst/>
          </a:prstGeom>
          <a:solidFill>
            <a:srgbClr val="19B4DC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endParaRPr lang="zh-CN" altLang="zh-CN" sz="1300">
              <a:solidFill>
                <a:srgbClr val="CCEDC7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2297" name="椭圆 12"/>
          <p:cNvSpPr>
            <a:spLocks noChangeArrowheads="1"/>
          </p:cNvSpPr>
          <p:nvPr/>
        </p:nvSpPr>
        <p:spPr bwMode="auto">
          <a:xfrm>
            <a:off x="3924300" y="6381750"/>
            <a:ext cx="1414463" cy="504825"/>
          </a:xfrm>
          <a:prstGeom prst="ellipse">
            <a:avLst/>
          </a:prstGeom>
          <a:solidFill>
            <a:srgbClr val="AFE6F5"/>
          </a:solidFill>
          <a:ln w="12700">
            <a:solidFill>
              <a:srgbClr val="FFFFFF"/>
            </a:solidFill>
            <a:round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sz="1300">
                <a:solidFill>
                  <a:srgbClr val="19B4DC"/>
                </a:solidFill>
                <a:latin typeface="宋体" pitchFamily="2" charset="-122"/>
                <a:ea typeface="微软雅黑" pitchFamily="34" charset="-122"/>
                <a:sym typeface="宋体" pitchFamily="2" charset="-122"/>
              </a:rPr>
              <a:t>懒人衣橱</a:t>
            </a:r>
          </a:p>
        </p:txBody>
      </p:sp>
      <p:graphicFrame>
        <p:nvGraphicFramePr>
          <p:cNvPr id="51" name="图表 50"/>
          <p:cNvGraphicFramePr/>
          <p:nvPr>
            <p:extLst/>
          </p:nvPr>
        </p:nvGraphicFramePr>
        <p:xfrm>
          <a:off x="2339752" y="2489623"/>
          <a:ext cx="5517931" cy="31609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2" name="TextBox 51"/>
          <p:cNvSpPr txBox="1"/>
          <p:nvPr/>
        </p:nvSpPr>
        <p:spPr>
          <a:xfrm>
            <a:off x="1187765" y="1484865"/>
            <a:ext cx="66964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</a:rPr>
              <a:t>注册资本</a:t>
            </a:r>
            <a:r>
              <a:rPr lang="en-US" altLang="zh-CN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</a:rPr>
              <a:t>120</a:t>
            </a:r>
            <a:r>
              <a:rPr lang="zh-CN" altLang="en-US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</a:rPr>
              <a:t>万人民币，其中国家多媒体软件中心、武汉大学的专利、技术</a:t>
            </a:r>
            <a:r>
              <a:rPr lang="en-US" altLang="zh-CN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</a:rPr>
              <a:t>30</a:t>
            </a:r>
            <a:r>
              <a:rPr lang="zh-CN" altLang="en-US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</a:rPr>
              <a:t>万元，外来风险投资</a:t>
            </a:r>
            <a:r>
              <a:rPr lang="en-US" altLang="zh-CN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</a:rPr>
              <a:t>12</a:t>
            </a:r>
            <a:r>
              <a:rPr lang="zh-CN" altLang="en-US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</a:rPr>
              <a:t>万元，团队自主投资</a:t>
            </a:r>
            <a:r>
              <a:rPr lang="en-US" altLang="zh-CN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</a:rPr>
              <a:t>50</a:t>
            </a:r>
            <a:r>
              <a:rPr lang="zh-CN" altLang="en-US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</a:rPr>
              <a:t>万，银行贷款</a:t>
            </a:r>
            <a:r>
              <a:rPr lang="en-US" altLang="zh-CN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</a:rPr>
              <a:t>22</a:t>
            </a:r>
            <a:r>
              <a:rPr lang="zh-CN" altLang="en-US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</a:rPr>
              <a:t>万，武汉大学提供设备、场地</a:t>
            </a:r>
            <a:r>
              <a:rPr lang="en-US" altLang="zh-CN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</a:rPr>
              <a:t>6</a:t>
            </a:r>
            <a:r>
              <a:rPr lang="zh-CN" altLang="en-US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</a:rPr>
              <a:t>万，公司初期资本结构如图：</a:t>
            </a:r>
            <a:endParaRPr lang="en-US" altLang="zh-CN" dirty="0">
              <a:solidFill>
                <a:schemeClr val="accent1"/>
              </a:solidFill>
              <a:latin typeface="楷体" pitchFamily="49" charset="-122"/>
              <a:ea typeface="楷体" pitchFamily="49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400619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7"/>
          <p:cNvSpPr>
            <a:spLocks noChangeArrowheads="1"/>
          </p:cNvSpPr>
          <p:nvPr/>
        </p:nvSpPr>
        <p:spPr bwMode="auto">
          <a:xfrm>
            <a:off x="0" y="-12700"/>
            <a:ext cx="1276350" cy="546100"/>
          </a:xfrm>
          <a:prstGeom prst="rect">
            <a:avLst/>
          </a:prstGeom>
          <a:solidFill>
            <a:srgbClr val="AFE6F5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altLang="en-US" sz="15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项目介绍</a:t>
            </a:r>
          </a:p>
        </p:txBody>
      </p:sp>
      <p:sp>
        <p:nvSpPr>
          <p:cNvPr id="12291" name="直接连接符 13"/>
          <p:cNvSpPr>
            <a:spLocks noChangeShapeType="1"/>
          </p:cNvSpPr>
          <p:nvPr/>
        </p:nvSpPr>
        <p:spPr bwMode="auto">
          <a:xfrm flipH="1">
            <a:off x="7019925" y="533400"/>
            <a:ext cx="1917700" cy="1588"/>
          </a:xfrm>
          <a:prstGeom prst="line">
            <a:avLst/>
          </a:prstGeom>
          <a:noFill/>
          <a:ln w="6350">
            <a:solidFill>
              <a:srgbClr val="E6F5E1"/>
            </a:solidFill>
            <a:round/>
            <a:headEnd type="triangle" w="lg" len="lg"/>
            <a:tailEnd type="oval" w="sm" len="sm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2292" name="TextBox 4"/>
          <p:cNvSpPr>
            <a:spLocks noChangeArrowheads="1"/>
          </p:cNvSpPr>
          <p:nvPr/>
        </p:nvSpPr>
        <p:spPr bwMode="auto">
          <a:xfrm>
            <a:off x="7362825" y="117475"/>
            <a:ext cx="1450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zh-CN" altLang="en-US" sz="2400" b="1" dirty="0" smtClean="0">
                <a:solidFill>
                  <a:srgbClr val="FFC68D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股权结构</a:t>
            </a:r>
            <a:endParaRPr lang="zh-CN" altLang="en-US" dirty="0"/>
          </a:p>
        </p:txBody>
      </p:sp>
      <p:sp>
        <p:nvSpPr>
          <p:cNvPr id="12293" name="矩形 7"/>
          <p:cNvSpPr>
            <a:spLocks noChangeArrowheads="1"/>
          </p:cNvSpPr>
          <p:nvPr/>
        </p:nvSpPr>
        <p:spPr bwMode="auto">
          <a:xfrm>
            <a:off x="1290638" y="-12700"/>
            <a:ext cx="1276350" cy="546100"/>
          </a:xfrm>
          <a:prstGeom prst="rect">
            <a:avLst/>
          </a:prstGeom>
          <a:solidFill>
            <a:srgbClr val="AFE6F5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sz="15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竞争实力</a:t>
            </a:r>
          </a:p>
        </p:txBody>
      </p:sp>
      <p:sp>
        <p:nvSpPr>
          <p:cNvPr id="12294" name="矩形 8"/>
          <p:cNvSpPr>
            <a:spLocks noChangeArrowheads="1"/>
          </p:cNvSpPr>
          <p:nvPr/>
        </p:nvSpPr>
        <p:spPr bwMode="auto">
          <a:xfrm>
            <a:off x="2582863" y="-14288"/>
            <a:ext cx="1276350" cy="546101"/>
          </a:xfrm>
          <a:prstGeom prst="rect">
            <a:avLst/>
          </a:prstGeom>
          <a:solidFill>
            <a:srgbClr val="AFE6F5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sz="15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市场规模</a:t>
            </a:r>
          </a:p>
        </p:txBody>
      </p:sp>
      <p:sp>
        <p:nvSpPr>
          <p:cNvPr id="12295" name="矩形 6"/>
          <p:cNvSpPr>
            <a:spLocks noChangeArrowheads="1"/>
          </p:cNvSpPr>
          <p:nvPr/>
        </p:nvSpPr>
        <p:spPr bwMode="auto">
          <a:xfrm>
            <a:off x="3875088" y="-6350"/>
            <a:ext cx="1276350" cy="833438"/>
          </a:xfrm>
          <a:prstGeom prst="rect">
            <a:avLst/>
          </a:prstGeom>
          <a:solidFill>
            <a:srgbClr val="19B4DC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altLang="en-US" sz="2100" b="1">
                <a:solidFill>
                  <a:srgbClr val="E6F5E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发展规划</a:t>
            </a:r>
          </a:p>
        </p:txBody>
      </p:sp>
      <p:sp>
        <p:nvSpPr>
          <p:cNvPr id="12296" name="矩形 11"/>
          <p:cNvSpPr>
            <a:spLocks noChangeArrowheads="1"/>
          </p:cNvSpPr>
          <p:nvPr/>
        </p:nvSpPr>
        <p:spPr bwMode="auto">
          <a:xfrm>
            <a:off x="0" y="6597650"/>
            <a:ext cx="9139238" cy="260350"/>
          </a:xfrm>
          <a:prstGeom prst="rect">
            <a:avLst/>
          </a:prstGeom>
          <a:solidFill>
            <a:srgbClr val="19B4DC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endParaRPr lang="zh-CN" altLang="zh-CN" sz="1300">
              <a:solidFill>
                <a:srgbClr val="CCEDC7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2297" name="椭圆 12"/>
          <p:cNvSpPr>
            <a:spLocks noChangeArrowheads="1"/>
          </p:cNvSpPr>
          <p:nvPr/>
        </p:nvSpPr>
        <p:spPr bwMode="auto">
          <a:xfrm>
            <a:off x="3924300" y="6381750"/>
            <a:ext cx="1414463" cy="504825"/>
          </a:xfrm>
          <a:prstGeom prst="ellipse">
            <a:avLst/>
          </a:prstGeom>
          <a:solidFill>
            <a:srgbClr val="AFE6F5"/>
          </a:solidFill>
          <a:ln w="12700">
            <a:solidFill>
              <a:srgbClr val="FFFFFF"/>
            </a:solidFill>
            <a:round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sz="1300">
                <a:solidFill>
                  <a:srgbClr val="19B4DC"/>
                </a:solidFill>
                <a:latin typeface="宋体" pitchFamily="2" charset="-122"/>
                <a:ea typeface="微软雅黑" pitchFamily="34" charset="-122"/>
                <a:sym typeface="宋体" pitchFamily="2" charset="-122"/>
              </a:rPr>
              <a:t>懒人衣橱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87765" y="1484865"/>
            <a:ext cx="65524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</a:rPr>
              <a:t>胡瑞敏占有</a:t>
            </a:r>
            <a:r>
              <a:rPr lang="en-US" altLang="zh-CN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</a:rPr>
              <a:t>51%</a:t>
            </a:r>
            <a:r>
              <a:rPr lang="zh-CN" altLang="en-US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</a:rPr>
              <a:t>的股份，外来投资占有</a:t>
            </a:r>
            <a:r>
              <a:rPr lang="en-US" altLang="zh-CN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</a:rPr>
              <a:t>10%</a:t>
            </a:r>
            <a:r>
              <a:rPr lang="zh-CN" altLang="en-US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</a:rPr>
              <a:t>的股份，武汉大学占有</a:t>
            </a:r>
            <a:r>
              <a:rPr lang="en-US" altLang="zh-CN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</a:rPr>
              <a:t>15%</a:t>
            </a:r>
            <a:r>
              <a:rPr lang="zh-CN" altLang="en-US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</a:rPr>
              <a:t>股份，团队其他成员（除胡瑞敏）占有</a:t>
            </a:r>
            <a:r>
              <a:rPr lang="en-US" altLang="zh-CN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</a:rPr>
              <a:t>24%</a:t>
            </a:r>
            <a:r>
              <a:rPr lang="zh-CN" altLang="en-US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</a:rPr>
              <a:t>的股份。股权结构如图所示：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422" y="2428868"/>
            <a:ext cx="5581071" cy="324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6946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7"/>
          <p:cNvSpPr>
            <a:spLocks noChangeArrowheads="1"/>
          </p:cNvSpPr>
          <p:nvPr/>
        </p:nvSpPr>
        <p:spPr bwMode="auto">
          <a:xfrm>
            <a:off x="0" y="-12700"/>
            <a:ext cx="1276350" cy="546100"/>
          </a:xfrm>
          <a:prstGeom prst="rect">
            <a:avLst/>
          </a:prstGeom>
          <a:solidFill>
            <a:srgbClr val="AFE6F5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altLang="en-US" sz="15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项目介绍</a:t>
            </a:r>
          </a:p>
        </p:txBody>
      </p:sp>
      <p:sp>
        <p:nvSpPr>
          <p:cNvPr id="12291" name="直接连接符 13"/>
          <p:cNvSpPr>
            <a:spLocks noChangeShapeType="1"/>
          </p:cNvSpPr>
          <p:nvPr/>
        </p:nvSpPr>
        <p:spPr bwMode="auto">
          <a:xfrm flipH="1">
            <a:off x="7019925" y="533400"/>
            <a:ext cx="1917700" cy="1588"/>
          </a:xfrm>
          <a:prstGeom prst="line">
            <a:avLst/>
          </a:prstGeom>
          <a:noFill/>
          <a:ln w="6350">
            <a:solidFill>
              <a:srgbClr val="E6F5E1"/>
            </a:solidFill>
            <a:round/>
            <a:headEnd type="triangle" w="lg" len="lg"/>
            <a:tailEnd type="oval" w="sm" len="sm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2292" name="TextBox 4"/>
          <p:cNvSpPr>
            <a:spLocks noChangeArrowheads="1"/>
          </p:cNvSpPr>
          <p:nvPr/>
        </p:nvSpPr>
        <p:spPr bwMode="auto">
          <a:xfrm>
            <a:off x="7362825" y="117475"/>
            <a:ext cx="1450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zh-CN" altLang="en-US" sz="2400" b="1" dirty="0" smtClean="0">
                <a:solidFill>
                  <a:srgbClr val="FFC68D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融资</a:t>
            </a:r>
            <a:r>
              <a:rPr lang="zh-CN" altLang="en-US" sz="2400" b="1" dirty="0">
                <a:solidFill>
                  <a:srgbClr val="FFC68D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计划</a:t>
            </a:r>
            <a:endParaRPr lang="zh-CN" altLang="en-US" dirty="0"/>
          </a:p>
        </p:txBody>
      </p:sp>
      <p:sp>
        <p:nvSpPr>
          <p:cNvPr id="12293" name="矩形 7"/>
          <p:cNvSpPr>
            <a:spLocks noChangeArrowheads="1"/>
          </p:cNvSpPr>
          <p:nvPr/>
        </p:nvSpPr>
        <p:spPr bwMode="auto">
          <a:xfrm>
            <a:off x="1290638" y="-12700"/>
            <a:ext cx="1276350" cy="546100"/>
          </a:xfrm>
          <a:prstGeom prst="rect">
            <a:avLst/>
          </a:prstGeom>
          <a:solidFill>
            <a:srgbClr val="AFE6F5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sz="15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竞争实力</a:t>
            </a:r>
          </a:p>
        </p:txBody>
      </p:sp>
      <p:sp>
        <p:nvSpPr>
          <p:cNvPr id="12294" name="矩形 8"/>
          <p:cNvSpPr>
            <a:spLocks noChangeArrowheads="1"/>
          </p:cNvSpPr>
          <p:nvPr/>
        </p:nvSpPr>
        <p:spPr bwMode="auto">
          <a:xfrm>
            <a:off x="2582863" y="-14288"/>
            <a:ext cx="1276350" cy="546101"/>
          </a:xfrm>
          <a:prstGeom prst="rect">
            <a:avLst/>
          </a:prstGeom>
          <a:solidFill>
            <a:srgbClr val="AFE6F5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sz="15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市场规模</a:t>
            </a:r>
          </a:p>
        </p:txBody>
      </p:sp>
      <p:sp>
        <p:nvSpPr>
          <p:cNvPr id="12295" name="矩形 6"/>
          <p:cNvSpPr>
            <a:spLocks noChangeArrowheads="1"/>
          </p:cNvSpPr>
          <p:nvPr/>
        </p:nvSpPr>
        <p:spPr bwMode="auto">
          <a:xfrm>
            <a:off x="3875088" y="-6350"/>
            <a:ext cx="1276350" cy="833438"/>
          </a:xfrm>
          <a:prstGeom prst="rect">
            <a:avLst/>
          </a:prstGeom>
          <a:solidFill>
            <a:srgbClr val="19B4DC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altLang="en-US" sz="2100" b="1">
                <a:solidFill>
                  <a:srgbClr val="E6F5E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发展规划</a:t>
            </a:r>
          </a:p>
        </p:txBody>
      </p:sp>
      <p:sp>
        <p:nvSpPr>
          <p:cNvPr id="12296" name="矩形 11"/>
          <p:cNvSpPr>
            <a:spLocks noChangeArrowheads="1"/>
          </p:cNvSpPr>
          <p:nvPr/>
        </p:nvSpPr>
        <p:spPr bwMode="auto">
          <a:xfrm>
            <a:off x="0" y="6597650"/>
            <a:ext cx="9139238" cy="260350"/>
          </a:xfrm>
          <a:prstGeom prst="rect">
            <a:avLst/>
          </a:prstGeom>
          <a:solidFill>
            <a:srgbClr val="19B4DC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endParaRPr lang="zh-CN" altLang="zh-CN" sz="1300">
              <a:solidFill>
                <a:srgbClr val="CCEDC7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2297" name="椭圆 12"/>
          <p:cNvSpPr>
            <a:spLocks noChangeArrowheads="1"/>
          </p:cNvSpPr>
          <p:nvPr/>
        </p:nvSpPr>
        <p:spPr bwMode="auto">
          <a:xfrm>
            <a:off x="3924300" y="6381750"/>
            <a:ext cx="1414463" cy="504825"/>
          </a:xfrm>
          <a:prstGeom prst="ellipse">
            <a:avLst/>
          </a:prstGeom>
          <a:solidFill>
            <a:srgbClr val="AFE6F5"/>
          </a:solidFill>
          <a:ln w="12700">
            <a:solidFill>
              <a:srgbClr val="FFFFFF"/>
            </a:solidFill>
            <a:round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sz="1300">
                <a:solidFill>
                  <a:srgbClr val="19B4DC"/>
                </a:solidFill>
                <a:latin typeface="宋体" pitchFamily="2" charset="-122"/>
                <a:ea typeface="微软雅黑" pitchFamily="34" charset="-122"/>
                <a:sym typeface="宋体" pitchFamily="2" charset="-122"/>
              </a:rPr>
              <a:t>懒人衣橱</a:t>
            </a:r>
          </a:p>
        </p:txBody>
      </p:sp>
      <p:graphicFrame>
        <p:nvGraphicFramePr>
          <p:cNvPr id="50" name="图表 49"/>
          <p:cNvGraphicFramePr/>
          <p:nvPr>
            <p:extLst/>
          </p:nvPr>
        </p:nvGraphicFramePr>
        <p:xfrm>
          <a:off x="2339752" y="2204864"/>
          <a:ext cx="6321972" cy="40202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1" name="矩形 50"/>
          <p:cNvSpPr/>
          <p:nvPr/>
        </p:nvSpPr>
        <p:spPr>
          <a:xfrm>
            <a:off x="1285851" y="1500174"/>
            <a:ext cx="73904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</a:rPr>
              <a:t>第一年流动资金共</a:t>
            </a:r>
            <a:r>
              <a:rPr lang="en-US" altLang="zh-CN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</a:rPr>
              <a:t>83</a:t>
            </a:r>
            <a:r>
              <a:rPr lang="zh-CN" altLang="en-US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</a:rPr>
              <a:t>万人民币，其中人力</a:t>
            </a:r>
            <a:r>
              <a:rPr lang="zh-CN" altLang="en-US" dirty="0" smtClean="0">
                <a:solidFill>
                  <a:schemeClr val="accent1"/>
                </a:solidFill>
                <a:latin typeface="楷体" pitchFamily="49" charset="-122"/>
                <a:ea typeface="楷体" pitchFamily="49" charset="-122"/>
              </a:rPr>
              <a:t>成本</a:t>
            </a:r>
            <a:r>
              <a:rPr lang="en-US" altLang="zh-CN" dirty="0" smtClean="0">
                <a:solidFill>
                  <a:schemeClr val="accent1"/>
                </a:solidFill>
                <a:latin typeface="楷体" pitchFamily="49" charset="-122"/>
                <a:ea typeface="楷体" pitchFamily="49" charset="-122"/>
              </a:rPr>
              <a:t>35</a:t>
            </a:r>
            <a:r>
              <a:rPr lang="zh-CN" altLang="en-US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</a:rPr>
              <a:t>万元</a:t>
            </a:r>
            <a:r>
              <a:rPr lang="zh-CN" altLang="en-US" dirty="0" smtClean="0">
                <a:solidFill>
                  <a:schemeClr val="accent1"/>
                </a:solidFill>
                <a:latin typeface="楷体" pitchFamily="49" charset="-122"/>
                <a:ea typeface="楷体" pitchFamily="49" charset="-122"/>
              </a:rPr>
              <a:t>，运营成本</a:t>
            </a:r>
            <a:r>
              <a:rPr lang="en-US" altLang="zh-CN" dirty="0" smtClean="0">
                <a:solidFill>
                  <a:schemeClr val="accent1"/>
                </a:solidFill>
                <a:latin typeface="楷体" pitchFamily="49" charset="-122"/>
                <a:ea typeface="楷体" pitchFamily="49" charset="-122"/>
              </a:rPr>
              <a:t>5</a:t>
            </a:r>
            <a:r>
              <a:rPr lang="zh-CN" altLang="en-US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</a:rPr>
              <a:t>万元</a:t>
            </a:r>
            <a:r>
              <a:rPr lang="zh-CN" altLang="en-US" dirty="0" smtClean="0">
                <a:solidFill>
                  <a:schemeClr val="accent1"/>
                </a:solidFill>
                <a:latin typeface="楷体" pitchFamily="49" charset="-122"/>
                <a:ea typeface="楷体" pitchFamily="49" charset="-122"/>
              </a:rPr>
              <a:t>，营销成本</a:t>
            </a:r>
            <a:r>
              <a:rPr lang="en-US" altLang="zh-CN" dirty="0" smtClean="0">
                <a:solidFill>
                  <a:schemeClr val="accent1"/>
                </a:solidFill>
                <a:latin typeface="楷体" pitchFamily="49" charset="-122"/>
                <a:ea typeface="楷体" pitchFamily="49" charset="-122"/>
              </a:rPr>
              <a:t>40</a:t>
            </a:r>
            <a:r>
              <a:rPr lang="zh-CN" altLang="en-US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</a:rPr>
              <a:t>万元</a:t>
            </a:r>
            <a:r>
              <a:rPr lang="zh-CN" altLang="en-US" dirty="0" smtClean="0">
                <a:solidFill>
                  <a:schemeClr val="accent1"/>
                </a:solidFill>
                <a:latin typeface="楷体" pitchFamily="49" charset="-122"/>
                <a:ea typeface="楷体" pitchFamily="49" charset="-122"/>
              </a:rPr>
              <a:t>，其他</a:t>
            </a:r>
            <a:r>
              <a:rPr lang="zh-CN" altLang="en-US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</a:rPr>
              <a:t>（利息、税金</a:t>
            </a:r>
            <a:r>
              <a:rPr lang="zh-CN" altLang="en-US" dirty="0" smtClean="0">
                <a:solidFill>
                  <a:schemeClr val="accent1"/>
                </a:solidFill>
                <a:latin typeface="楷体" pitchFamily="49" charset="-122"/>
                <a:ea typeface="楷体" pitchFamily="49" charset="-122"/>
              </a:rPr>
              <a:t>等）</a:t>
            </a:r>
            <a:r>
              <a:rPr lang="en-US" altLang="zh-CN" dirty="0" smtClean="0">
                <a:solidFill>
                  <a:schemeClr val="accent1"/>
                </a:solidFill>
                <a:latin typeface="楷体" pitchFamily="49" charset="-122"/>
                <a:ea typeface="楷体" pitchFamily="49" charset="-122"/>
              </a:rPr>
              <a:t>3</a:t>
            </a:r>
            <a:r>
              <a:rPr lang="zh-CN" altLang="en-US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</a:rPr>
              <a:t>万元。分配及用途如下图：</a:t>
            </a:r>
            <a:endParaRPr lang="en-US" altLang="zh-CN" dirty="0">
              <a:solidFill>
                <a:schemeClr val="accent1"/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349064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矩形 7"/>
          <p:cNvSpPr>
            <a:spLocks noChangeArrowheads="1"/>
          </p:cNvSpPr>
          <p:nvPr/>
        </p:nvSpPr>
        <p:spPr bwMode="auto">
          <a:xfrm>
            <a:off x="0" y="-12700"/>
            <a:ext cx="1276350" cy="546100"/>
          </a:xfrm>
          <a:prstGeom prst="rect">
            <a:avLst/>
          </a:prstGeom>
          <a:solidFill>
            <a:srgbClr val="AFE6F5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altLang="en-US" sz="15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项目介绍</a:t>
            </a:r>
          </a:p>
        </p:txBody>
      </p:sp>
      <p:sp>
        <p:nvSpPr>
          <p:cNvPr id="13315" name="直接连接符 13"/>
          <p:cNvSpPr>
            <a:spLocks noChangeShapeType="1"/>
          </p:cNvSpPr>
          <p:nvPr/>
        </p:nvSpPr>
        <p:spPr bwMode="auto">
          <a:xfrm flipH="1">
            <a:off x="6372225" y="533400"/>
            <a:ext cx="2565400" cy="1588"/>
          </a:xfrm>
          <a:prstGeom prst="line">
            <a:avLst/>
          </a:prstGeom>
          <a:noFill/>
          <a:ln w="6350">
            <a:solidFill>
              <a:srgbClr val="E6F5E1"/>
            </a:solidFill>
            <a:round/>
            <a:headEnd type="triangle" w="lg" len="lg"/>
            <a:tailEnd type="oval" w="sm" len="sm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3316" name="TextBox 4"/>
          <p:cNvSpPr>
            <a:spLocks noChangeArrowheads="1"/>
          </p:cNvSpPr>
          <p:nvPr/>
        </p:nvSpPr>
        <p:spPr bwMode="auto">
          <a:xfrm>
            <a:off x="6445250" y="117475"/>
            <a:ext cx="2368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zh-CN" altLang="en-US" sz="2400" b="1">
                <a:solidFill>
                  <a:srgbClr val="FFC68D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财务预测及分析 </a:t>
            </a:r>
            <a:endParaRPr lang="zh-CN" altLang="en-US"/>
          </a:p>
        </p:txBody>
      </p:sp>
      <p:sp>
        <p:nvSpPr>
          <p:cNvPr id="13317" name="矩形 7"/>
          <p:cNvSpPr>
            <a:spLocks noChangeArrowheads="1"/>
          </p:cNvSpPr>
          <p:nvPr/>
        </p:nvSpPr>
        <p:spPr bwMode="auto">
          <a:xfrm>
            <a:off x="1290638" y="-12700"/>
            <a:ext cx="1276350" cy="546100"/>
          </a:xfrm>
          <a:prstGeom prst="rect">
            <a:avLst/>
          </a:prstGeom>
          <a:solidFill>
            <a:srgbClr val="AFE6F5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sz="15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竞争实力</a:t>
            </a:r>
          </a:p>
        </p:txBody>
      </p:sp>
      <p:sp>
        <p:nvSpPr>
          <p:cNvPr id="13318" name="矩形 8"/>
          <p:cNvSpPr>
            <a:spLocks noChangeArrowheads="1"/>
          </p:cNvSpPr>
          <p:nvPr/>
        </p:nvSpPr>
        <p:spPr bwMode="auto">
          <a:xfrm>
            <a:off x="2582863" y="-14288"/>
            <a:ext cx="1276350" cy="546101"/>
          </a:xfrm>
          <a:prstGeom prst="rect">
            <a:avLst/>
          </a:prstGeom>
          <a:solidFill>
            <a:srgbClr val="AFE6F5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sz="15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市场规模</a:t>
            </a:r>
          </a:p>
        </p:txBody>
      </p:sp>
      <p:sp>
        <p:nvSpPr>
          <p:cNvPr id="13319" name="矩形 6"/>
          <p:cNvSpPr>
            <a:spLocks noChangeArrowheads="1"/>
          </p:cNvSpPr>
          <p:nvPr/>
        </p:nvSpPr>
        <p:spPr bwMode="auto">
          <a:xfrm>
            <a:off x="3875088" y="-6350"/>
            <a:ext cx="1276350" cy="833438"/>
          </a:xfrm>
          <a:prstGeom prst="rect">
            <a:avLst/>
          </a:prstGeom>
          <a:solidFill>
            <a:srgbClr val="19B4DC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altLang="en-US" sz="2100" b="1">
                <a:solidFill>
                  <a:srgbClr val="E6F5E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发展规划</a:t>
            </a:r>
          </a:p>
        </p:txBody>
      </p:sp>
      <p:sp>
        <p:nvSpPr>
          <p:cNvPr id="13320" name="矩形 11"/>
          <p:cNvSpPr>
            <a:spLocks noChangeArrowheads="1"/>
          </p:cNvSpPr>
          <p:nvPr/>
        </p:nvSpPr>
        <p:spPr bwMode="auto">
          <a:xfrm>
            <a:off x="0" y="6597650"/>
            <a:ext cx="9139238" cy="260350"/>
          </a:xfrm>
          <a:prstGeom prst="rect">
            <a:avLst/>
          </a:prstGeom>
          <a:solidFill>
            <a:srgbClr val="19B4DC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endParaRPr lang="zh-CN" altLang="zh-CN" sz="1300">
              <a:solidFill>
                <a:srgbClr val="CCEDC7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3321" name="椭圆 12"/>
          <p:cNvSpPr>
            <a:spLocks noChangeArrowheads="1"/>
          </p:cNvSpPr>
          <p:nvPr/>
        </p:nvSpPr>
        <p:spPr bwMode="auto">
          <a:xfrm>
            <a:off x="3924300" y="6381750"/>
            <a:ext cx="1414463" cy="504825"/>
          </a:xfrm>
          <a:prstGeom prst="ellipse">
            <a:avLst/>
          </a:prstGeom>
          <a:solidFill>
            <a:srgbClr val="AFE6F5"/>
          </a:solidFill>
          <a:ln w="12700">
            <a:solidFill>
              <a:srgbClr val="FFFFFF"/>
            </a:solidFill>
            <a:round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sz="1300">
                <a:solidFill>
                  <a:srgbClr val="19B4DC"/>
                </a:solidFill>
                <a:latin typeface="宋体" pitchFamily="2" charset="-122"/>
                <a:ea typeface="微软雅黑" pitchFamily="34" charset="-122"/>
                <a:sym typeface="宋体" pitchFamily="2" charset="-122"/>
              </a:rPr>
              <a:t>懒人衣橱</a:t>
            </a:r>
          </a:p>
        </p:txBody>
      </p:sp>
      <p:graphicFrame>
        <p:nvGraphicFramePr>
          <p:cNvPr id="11" name="Group 10"/>
          <p:cNvGraphicFramePr>
            <a:graphicFrameLocks noGrp="1"/>
          </p:cNvGraphicFramePr>
          <p:nvPr/>
        </p:nvGraphicFramePr>
        <p:xfrm>
          <a:off x="390525" y="1125538"/>
          <a:ext cx="8362950" cy="4889498"/>
        </p:xfrm>
        <a:graphic>
          <a:graphicData uri="http://schemas.openxmlformats.org/drawingml/2006/table">
            <a:tbl>
              <a:tblPr/>
              <a:tblGrid>
                <a:gridCol w="1671638"/>
                <a:gridCol w="1674812"/>
                <a:gridCol w="1670050"/>
                <a:gridCol w="1674813"/>
                <a:gridCol w="1671637"/>
              </a:tblGrid>
              <a:tr h="642938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 marL="742950" indent="-74295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E71705"/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经营期间（年）</a:t>
                      </a:r>
                      <a:endParaRPr kumimoji="0" 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sym typeface="Calibri" panose="020F0502020204030204" pitchFamily="34" charset="0"/>
                      </a:endParaRP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B4D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 marL="742950" indent="-74295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E71705"/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营业总收入（万元）</a:t>
                      </a:r>
                      <a:endParaRPr kumimoji="0" 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sym typeface="Calibri" panose="020F0502020204030204" pitchFamily="34" charset="0"/>
                      </a:endParaRP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B4D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 marL="742950" indent="-74295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E71705"/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净利润（万元）</a:t>
                      </a:r>
                      <a:endParaRPr kumimoji="0" 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sym typeface="Calibri" panose="020F0502020204030204" pitchFamily="34" charset="0"/>
                      </a:endParaRP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B4D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 marL="742950" indent="-74295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E71705"/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营业总成本（万元）</a:t>
                      </a:r>
                      <a:endParaRPr kumimoji="0" 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sym typeface="Calibri" panose="020F0502020204030204" pitchFamily="34" charset="0"/>
                      </a:endParaRP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B4D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 marL="742950" indent="-74295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E71705"/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目标要求</a:t>
                      </a:r>
                      <a:endParaRPr kumimoji="0" 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sym typeface="Calibri" panose="020F0502020204030204" pitchFamily="34" charset="0"/>
                      </a:endParaRP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B4DC"/>
                    </a:solidFill>
                  </a:tcPr>
                </a:tc>
              </a:tr>
              <a:tr h="58102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 marL="742950" indent="-74295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E71705"/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47494B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第一年</a:t>
                      </a:r>
                      <a:endParaRPr kumimoji="0" 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sym typeface="Calibri" panose="020F0502020204030204" pitchFamily="34" charset="0"/>
                      </a:endParaRP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 marL="742950" indent="-74295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E71705"/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47494B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72</a:t>
                      </a: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sym typeface="Calibri" panose="020F0502020204030204" pitchFamily="34" charset="0"/>
                      </a:endParaRP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 marL="742950" indent="-74295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E71705"/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47494B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-12</a:t>
                      </a: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sym typeface="Calibri" panose="020F0502020204030204" pitchFamily="34" charset="0"/>
                      </a:endParaRP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 marL="742950" indent="-74295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E71705"/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47494B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84</a:t>
                      </a: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sym typeface="Calibri" panose="020F0502020204030204" pitchFamily="34" charset="0"/>
                      </a:endParaRP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 marL="742950" indent="-74295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E71705"/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7494B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公司成立，进入初期运营</a:t>
                      </a:r>
                      <a:endParaRPr kumimoji="0" 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sym typeface="Calibri" panose="020F0502020204030204" pitchFamily="34" charset="0"/>
                      </a:endParaRP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</a:tr>
              <a:tr h="650236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 marL="742950" indent="-74295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E71705"/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47494B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第二年</a:t>
                      </a:r>
                      <a:endParaRPr kumimoji="0" 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sym typeface="Calibri" panose="020F0502020204030204" pitchFamily="34" charset="0"/>
                      </a:endParaRP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 marL="742950" indent="-74295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E71705"/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7494B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124</a:t>
                      </a: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 marL="742950" indent="-74295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E71705"/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7494B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21</a:t>
                      </a: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 marL="742950" indent="-74295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E71705"/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47494B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96</a:t>
                      </a: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sym typeface="Calibri" panose="020F0502020204030204" pitchFamily="34" charset="0"/>
                      </a:endParaRP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 marL="742950" indent="-74295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E71705"/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47494B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公司进入盈利状态</a:t>
                      </a:r>
                      <a:endParaRPr kumimoji="0" 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sym typeface="Calibri" panose="020F0502020204030204" pitchFamily="34" charset="0"/>
                      </a:endParaRP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201738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 marL="742950" indent="-74295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E71705"/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47494B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第三年</a:t>
                      </a:r>
                      <a:endParaRPr kumimoji="0" 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sym typeface="Calibri" panose="020F0502020204030204" pitchFamily="34" charset="0"/>
                      </a:endParaRP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 marL="742950" indent="-74295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E71705"/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7494B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280</a:t>
                      </a: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 marL="742950" indent="-74295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E71705"/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7494B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60</a:t>
                      </a: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 marL="742950" indent="-74295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E71705"/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7494B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200</a:t>
                      </a:r>
                      <a:endParaRPr kumimoji="0" lang="zh-CN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sym typeface="Calibri" panose="020F0502020204030204" pitchFamily="34" charset="0"/>
                      </a:endParaRP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 marL="742950" indent="-74295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E71705"/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47494B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公司进入正常运行期，获得服务对象的认可和青睐</a:t>
                      </a:r>
                      <a:endParaRPr kumimoji="0" 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sym typeface="Calibri" panose="020F0502020204030204" pitchFamily="34" charset="0"/>
                      </a:endParaRP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</a:tr>
              <a:tr h="976313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 marL="742950" indent="-74295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E71705"/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47494B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第四年</a:t>
                      </a:r>
                      <a:endParaRPr kumimoji="0" 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sym typeface="Calibri" panose="020F0502020204030204" pitchFamily="34" charset="0"/>
                      </a:endParaRP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E71705"/>
                        </a:buClr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7494B"/>
                          </a:solidFill>
                          <a:effectLst/>
                          <a:latin typeface="Arial" pitchFamily="34" charset="0"/>
                          <a:ea typeface="微软雅黑" pitchFamily="34" charset="-122"/>
                          <a:sym typeface="Arial" pitchFamily="34" charset="0"/>
                        </a:rPr>
                        <a:t> 1296</a:t>
                      </a:r>
                      <a:endParaRPr kumimoji="0" lang="zh-CN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E71705"/>
                        </a:buClr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7494B"/>
                          </a:solidFill>
                          <a:effectLst/>
                          <a:latin typeface="Arial" pitchFamily="34" charset="0"/>
                          <a:ea typeface="微软雅黑" pitchFamily="34" charset="-122"/>
                          <a:sym typeface="Arial" pitchFamily="34" charset="0"/>
                        </a:rPr>
                        <a:t>222</a:t>
                      </a:r>
                      <a:endParaRPr kumimoji="0" lang="zh-CN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E71705"/>
                        </a:buClr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7494B"/>
                          </a:solidFill>
                          <a:effectLst/>
                          <a:latin typeface="Arial" pitchFamily="34" charset="0"/>
                          <a:ea typeface="微软雅黑" pitchFamily="34" charset="-122"/>
                          <a:sym typeface="Arial" pitchFamily="34" charset="0"/>
                        </a:rPr>
                        <a:t>1000</a:t>
                      </a:r>
                      <a:endParaRPr kumimoji="0" lang="zh-CN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 marL="742950" indent="-74295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E71705"/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7494B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扩大公司的规模，费用支出增多</a:t>
                      </a: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7494B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。</a:t>
                      </a:r>
                      <a:endParaRPr kumimoji="0" 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sym typeface="Calibri" panose="020F0502020204030204" pitchFamily="34" charset="0"/>
                      </a:endParaRP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836613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 marL="742950" indent="-74295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E71705"/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47494B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第五年</a:t>
                      </a:r>
                      <a:endParaRPr kumimoji="0" 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sym typeface="Calibri" panose="020F0502020204030204" pitchFamily="34" charset="0"/>
                      </a:endParaRP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E71705"/>
                        </a:buClr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7494B"/>
                          </a:solidFill>
                          <a:effectLst/>
                          <a:latin typeface="Arial" pitchFamily="34" charset="0"/>
                          <a:ea typeface="微软雅黑" pitchFamily="34" charset="-122"/>
                          <a:sym typeface="Arial" pitchFamily="34" charset="0"/>
                        </a:rPr>
                        <a:t>2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7494B"/>
                          </a:solidFill>
                          <a:effectLst/>
                          <a:latin typeface="Arial" pitchFamily="34" charset="0"/>
                          <a:ea typeface="微软雅黑" pitchFamily="34" charset="-122"/>
                          <a:sym typeface="Arial" pitchFamily="34" charset="0"/>
                        </a:rPr>
                        <a:t>384</a:t>
                      </a:r>
                      <a:endParaRPr kumimoji="0" lang="zh-CN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7494B"/>
                        </a:solidFill>
                        <a:effectLst/>
                        <a:latin typeface="Arial" pitchFamily="34" charset="0"/>
                        <a:ea typeface="微软雅黑" pitchFamily="34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E71705"/>
                        </a:buClr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7494B"/>
                          </a:solidFill>
                          <a:effectLst/>
                          <a:latin typeface="Arial" pitchFamily="34" charset="0"/>
                          <a:ea typeface="微软雅黑" pitchFamily="34" charset="-122"/>
                          <a:sym typeface="Arial" pitchFamily="34" charset="0"/>
                        </a:rPr>
                        <a:t>663</a:t>
                      </a:r>
                      <a:endParaRPr kumimoji="0" lang="zh-CN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7494B"/>
                        </a:solidFill>
                        <a:effectLst/>
                        <a:latin typeface="Arial" pitchFamily="34" charset="0"/>
                        <a:ea typeface="微软雅黑" pitchFamily="34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E71705"/>
                        </a:buClr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7494B"/>
                          </a:solidFill>
                          <a:effectLst/>
                          <a:latin typeface="Arial" pitchFamily="34" charset="0"/>
                          <a:ea typeface="微软雅黑" pitchFamily="34" charset="-122"/>
                          <a:sym typeface="Arial" pitchFamily="34" charset="0"/>
                        </a:rPr>
                        <a:t> 1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7494B"/>
                          </a:solidFill>
                          <a:effectLst/>
                          <a:latin typeface="Arial" pitchFamily="34" charset="0"/>
                          <a:ea typeface="微软雅黑" pitchFamily="34" charset="-122"/>
                          <a:sym typeface="Arial" pitchFamily="34" charset="0"/>
                        </a:rPr>
                        <a:t>5</a:t>
                      </a: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7494B"/>
                          </a:solidFill>
                          <a:effectLst/>
                          <a:latin typeface="Arial" pitchFamily="34" charset="0"/>
                          <a:ea typeface="微软雅黑" pitchFamily="34" charset="-122"/>
                          <a:sym typeface="Arial" pitchFamily="34" charset="0"/>
                        </a:rPr>
                        <a:t>00</a:t>
                      </a:r>
                      <a:endParaRPr kumimoji="0" lang="zh-CN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 marL="742950" indent="-74295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ct val="0"/>
                        </a:spcAft>
                        <a:buClr>
                          <a:srgbClr val="E71705"/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7494B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公司的概念在市场得到成功推广</a:t>
                      </a:r>
                      <a:endParaRPr kumimoji="0" 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sym typeface="Calibri" panose="020F0502020204030204" pitchFamily="34" charset="0"/>
                      </a:endParaRPr>
                    </a:p>
                  </a:txBody>
                  <a:tcPr marL="90170" marR="90170" marT="46990" marB="469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矩形 7"/>
          <p:cNvSpPr>
            <a:spLocks noChangeArrowheads="1"/>
          </p:cNvSpPr>
          <p:nvPr/>
        </p:nvSpPr>
        <p:spPr bwMode="auto">
          <a:xfrm>
            <a:off x="0" y="-12700"/>
            <a:ext cx="1276350" cy="546100"/>
          </a:xfrm>
          <a:prstGeom prst="rect">
            <a:avLst/>
          </a:prstGeom>
          <a:solidFill>
            <a:srgbClr val="AFE6F5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altLang="en-US" sz="15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项目介绍</a:t>
            </a:r>
          </a:p>
        </p:txBody>
      </p:sp>
      <p:sp>
        <p:nvSpPr>
          <p:cNvPr id="14341" name="直接连接符 13"/>
          <p:cNvSpPr>
            <a:spLocks noChangeShapeType="1"/>
          </p:cNvSpPr>
          <p:nvPr/>
        </p:nvSpPr>
        <p:spPr bwMode="auto">
          <a:xfrm flipH="1">
            <a:off x="7019925" y="533400"/>
            <a:ext cx="1917700" cy="1588"/>
          </a:xfrm>
          <a:prstGeom prst="line">
            <a:avLst/>
          </a:prstGeom>
          <a:noFill/>
          <a:ln w="6350">
            <a:solidFill>
              <a:srgbClr val="E6F5E1"/>
            </a:solidFill>
            <a:round/>
            <a:headEnd type="triangle" w="lg" len="lg"/>
            <a:tailEnd type="oval" w="sm" len="sm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4342" name="TextBox 4"/>
          <p:cNvSpPr>
            <a:spLocks noChangeArrowheads="1"/>
          </p:cNvSpPr>
          <p:nvPr/>
        </p:nvSpPr>
        <p:spPr bwMode="auto">
          <a:xfrm>
            <a:off x="7362825" y="117475"/>
            <a:ext cx="1450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zh-CN" altLang="en-US" sz="2400" b="1" dirty="0">
                <a:solidFill>
                  <a:srgbClr val="FFC68D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风</a:t>
            </a:r>
            <a:r>
              <a:rPr lang="zh-CN" altLang="en-US" sz="2400" b="1" dirty="0" smtClean="0">
                <a:solidFill>
                  <a:srgbClr val="FFC68D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险</a:t>
            </a:r>
            <a:r>
              <a:rPr lang="zh-CN" altLang="en-US" sz="2400" b="1" dirty="0">
                <a:solidFill>
                  <a:srgbClr val="FFC68D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管理</a:t>
            </a:r>
            <a:endParaRPr lang="zh-CN" altLang="en-US" dirty="0"/>
          </a:p>
        </p:txBody>
      </p:sp>
      <p:sp>
        <p:nvSpPr>
          <p:cNvPr id="14343" name="矩形 7"/>
          <p:cNvSpPr>
            <a:spLocks noChangeArrowheads="1"/>
          </p:cNvSpPr>
          <p:nvPr/>
        </p:nvSpPr>
        <p:spPr bwMode="auto">
          <a:xfrm>
            <a:off x="1290638" y="-12700"/>
            <a:ext cx="1276350" cy="546100"/>
          </a:xfrm>
          <a:prstGeom prst="rect">
            <a:avLst/>
          </a:prstGeom>
          <a:solidFill>
            <a:srgbClr val="AFE6F5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sz="15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竞争实力</a:t>
            </a:r>
          </a:p>
        </p:txBody>
      </p:sp>
      <p:sp>
        <p:nvSpPr>
          <p:cNvPr id="14344" name="矩形 8"/>
          <p:cNvSpPr>
            <a:spLocks noChangeArrowheads="1"/>
          </p:cNvSpPr>
          <p:nvPr/>
        </p:nvSpPr>
        <p:spPr bwMode="auto">
          <a:xfrm>
            <a:off x="2582863" y="-14288"/>
            <a:ext cx="1276350" cy="546101"/>
          </a:xfrm>
          <a:prstGeom prst="rect">
            <a:avLst/>
          </a:prstGeom>
          <a:solidFill>
            <a:srgbClr val="AFE6F5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sz="15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市场规模</a:t>
            </a:r>
          </a:p>
        </p:txBody>
      </p:sp>
      <p:sp>
        <p:nvSpPr>
          <p:cNvPr id="14345" name="矩形 6"/>
          <p:cNvSpPr>
            <a:spLocks noChangeArrowheads="1"/>
          </p:cNvSpPr>
          <p:nvPr/>
        </p:nvSpPr>
        <p:spPr bwMode="auto">
          <a:xfrm>
            <a:off x="3875088" y="-6350"/>
            <a:ext cx="1276350" cy="833438"/>
          </a:xfrm>
          <a:prstGeom prst="rect">
            <a:avLst/>
          </a:prstGeom>
          <a:solidFill>
            <a:srgbClr val="19B4DC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altLang="en-US" sz="2100" b="1">
                <a:solidFill>
                  <a:srgbClr val="E6F5E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发展规划</a:t>
            </a:r>
          </a:p>
        </p:txBody>
      </p:sp>
      <p:sp>
        <p:nvSpPr>
          <p:cNvPr id="14346" name="矩形 11"/>
          <p:cNvSpPr>
            <a:spLocks noChangeArrowheads="1"/>
          </p:cNvSpPr>
          <p:nvPr/>
        </p:nvSpPr>
        <p:spPr bwMode="auto">
          <a:xfrm>
            <a:off x="0" y="6597650"/>
            <a:ext cx="9139238" cy="260350"/>
          </a:xfrm>
          <a:prstGeom prst="rect">
            <a:avLst/>
          </a:prstGeom>
          <a:solidFill>
            <a:srgbClr val="19B4DC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endParaRPr lang="zh-CN" altLang="zh-CN" sz="1300">
              <a:solidFill>
                <a:srgbClr val="CCEDC7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4347" name="椭圆 12"/>
          <p:cNvSpPr>
            <a:spLocks noChangeArrowheads="1"/>
          </p:cNvSpPr>
          <p:nvPr/>
        </p:nvSpPr>
        <p:spPr bwMode="auto">
          <a:xfrm>
            <a:off x="3924300" y="6381750"/>
            <a:ext cx="1414463" cy="504825"/>
          </a:xfrm>
          <a:prstGeom prst="ellipse">
            <a:avLst/>
          </a:prstGeom>
          <a:solidFill>
            <a:srgbClr val="AFE6F5"/>
          </a:solidFill>
          <a:ln w="12700">
            <a:solidFill>
              <a:srgbClr val="FFFFFF"/>
            </a:solidFill>
            <a:round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sz="1300">
                <a:solidFill>
                  <a:srgbClr val="19B4DC"/>
                </a:solidFill>
                <a:latin typeface="宋体" pitchFamily="2" charset="-122"/>
                <a:ea typeface="微软雅黑" pitchFamily="34" charset="-122"/>
                <a:sym typeface="宋体" pitchFamily="2" charset="-122"/>
              </a:rPr>
              <a:t>懒人衣橱</a:t>
            </a:r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auto">
          <a:xfrm>
            <a:off x="1798628" y="2786058"/>
            <a:ext cx="1223962" cy="1223963"/>
          </a:xfrm>
          <a:prstGeom prst="flowChartConnector">
            <a:avLst/>
          </a:prstGeom>
          <a:solidFill>
            <a:schemeClr val="bg1"/>
          </a:solidFill>
          <a:ln w="88900" cmpd="thinThick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altLang="en-US" b="1" dirty="0">
                <a:ea typeface="微软雅黑" pitchFamily="34" charset="-122"/>
              </a:rPr>
              <a:t> 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市场风险</a:t>
            </a:r>
            <a:r>
              <a:rPr lang="zh-CN" altLang="en-US" b="1" dirty="0">
                <a:ea typeface="微软雅黑" pitchFamily="34" charset="-122"/>
              </a:rPr>
              <a:t>  </a:t>
            </a:r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3995960" y="4929198"/>
            <a:ext cx="1214438" cy="1152525"/>
          </a:xfrm>
          <a:prstGeom prst="flowChartConnector">
            <a:avLst/>
          </a:prstGeom>
          <a:solidFill>
            <a:srgbClr val="33CCCC"/>
          </a:solidFill>
          <a:ln w="88900" cmpd="thinThick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altLang="en-US" b="1">
                <a:solidFill>
                  <a:srgbClr val="FF0000"/>
                </a:solidFill>
                <a:ea typeface="楷体" pitchFamily="49" charset="-122"/>
                <a:sym typeface="Arial" charset="0"/>
              </a:rPr>
              <a:t>管理风险</a:t>
            </a: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3995960" y="1071546"/>
            <a:ext cx="1223962" cy="1223963"/>
          </a:xfrm>
          <a:prstGeom prst="flowChartConnector">
            <a:avLst/>
          </a:prstGeom>
          <a:solidFill>
            <a:srgbClr val="99CCFF"/>
          </a:solidFill>
          <a:ln w="88900" cmpd="thinThick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altLang="en-US" b="1" dirty="0">
                <a:solidFill>
                  <a:srgbClr val="FF0000"/>
                </a:solidFill>
                <a:ea typeface="楷体" pitchFamily="49" charset="-122"/>
              </a:rPr>
              <a:t>财务风险</a:t>
            </a:r>
          </a:p>
        </p:txBody>
      </p:sp>
      <p:sp>
        <p:nvSpPr>
          <p:cNvPr id="13" name="AutoShape 6"/>
          <p:cNvSpPr>
            <a:spLocks noChangeArrowheads="1"/>
          </p:cNvSpPr>
          <p:nvPr/>
        </p:nvSpPr>
        <p:spPr bwMode="auto">
          <a:xfrm>
            <a:off x="6370660" y="2786058"/>
            <a:ext cx="1225550" cy="1223962"/>
          </a:xfrm>
          <a:prstGeom prst="flowChartConnector">
            <a:avLst/>
          </a:prstGeom>
          <a:solidFill>
            <a:srgbClr val="FF7C80"/>
          </a:solidFill>
          <a:ln w="88900" cmpd="thinThick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altLang="en-US" b="1">
                <a:solidFill>
                  <a:srgbClr val="FF0000"/>
                </a:solidFill>
                <a:ea typeface="楷体" pitchFamily="49" charset="-122"/>
                <a:sym typeface="Arial" charset="0"/>
              </a:rPr>
              <a:t>技术风险</a:t>
            </a:r>
          </a:p>
        </p:txBody>
      </p:sp>
      <p:grpSp>
        <p:nvGrpSpPr>
          <p:cNvPr id="17" name="Group 24"/>
          <p:cNvGrpSpPr>
            <a:grpSpLocks/>
          </p:cNvGrpSpPr>
          <p:nvPr/>
        </p:nvGrpSpPr>
        <p:grpSpPr bwMode="auto">
          <a:xfrm>
            <a:off x="3000364" y="4000504"/>
            <a:ext cx="4318635" cy="1272540"/>
            <a:chOff x="0" y="0"/>
            <a:chExt cx="6803" cy="2004"/>
          </a:xfrm>
        </p:grpSpPr>
        <p:sp>
          <p:nvSpPr>
            <p:cNvPr id="18" name="AutoShape 25"/>
            <p:cNvSpPr>
              <a:spLocks noChangeArrowheads="1"/>
            </p:cNvSpPr>
            <p:nvPr/>
          </p:nvSpPr>
          <p:spPr bwMode="auto">
            <a:xfrm flipV="1">
              <a:off x="0" y="0"/>
              <a:ext cx="6803" cy="1688"/>
            </a:xfrm>
            <a:prstGeom prst="wedgeRectCallout">
              <a:avLst>
                <a:gd name="adj1" fmla="val -43750"/>
                <a:gd name="adj2" fmla="val 70000"/>
              </a:avLst>
            </a:prstGeom>
            <a:solidFill>
              <a:srgbClr val="FFFFFF"/>
            </a:solidFill>
            <a:ln w="9525">
              <a:solidFill>
                <a:srgbClr val="FFCC99"/>
              </a:solidFill>
              <a:miter lim="800000"/>
              <a:headEnd/>
              <a:tailEnd/>
            </a:ln>
            <a:effectLst/>
          </p:spPr>
          <p:txBody>
            <a:bodyPr rot="10800000" wrap="none" lIns="90170" tIns="46990" rIns="90170" bIns="46990"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/>
            </a:p>
          </p:txBody>
        </p:sp>
        <p:sp>
          <p:nvSpPr>
            <p:cNvPr id="19" name="Text Box 26"/>
            <p:cNvSpPr txBox="1">
              <a:spLocks noChangeArrowheads="1"/>
            </p:cNvSpPr>
            <p:nvPr/>
          </p:nvSpPr>
          <p:spPr bwMode="auto">
            <a:xfrm>
              <a:off x="112" y="114"/>
              <a:ext cx="6472" cy="18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accent1"/>
                  </a:solidFill>
                  <a:latin typeface="楷体" pitchFamily="49" charset="-122"/>
                  <a:ea typeface="楷体" pitchFamily="49" charset="-122"/>
                  <a:sym typeface="Arial" charset="0"/>
                </a:rPr>
                <a:t>制定符合消费群体的营销方案，加强营</a:t>
              </a:r>
              <a:endParaRPr lang="en-US" altLang="zh-CN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Arial" charset="0"/>
              </a:endParaRPr>
            </a:p>
            <a:p>
              <a:r>
                <a:rPr lang="zh-CN" altLang="en-US" dirty="0">
                  <a:solidFill>
                    <a:schemeClr val="accent1"/>
                  </a:solidFill>
                  <a:latin typeface="楷体" pitchFamily="49" charset="-122"/>
                  <a:ea typeface="楷体" pitchFamily="49" charset="-122"/>
                  <a:sym typeface="Arial" charset="0"/>
                </a:rPr>
                <a:t>销人员队伍的建设，提高竞争者的跟风</a:t>
              </a:r>
              <a:endParaRPr lang="en-US" altLang="zh-CN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Arial" charset="0"/>
              </a:endParaRPr>
            </a:p>
            <a:p>
              <a:r>
                <a:rPr lang="zh-CN" altLang="en-US" dirty="0">
                  <a:solidFill>
                    <a:schemeClr val="accent1"/>
                  </a:solidFill>
                  <a:latin typeface="楷体" pitchFamily="49" charset="-122"/>
                  <a:ea typeface="楷体" pitchFamily="49" charset="-122"/>
                  <a:sym typeface="Arial" charset="0"/>
                </a:rPr>
                <a:t>门槛。</a:t>
              </a:r>
            </a:p>
            <a:p>
              <a:endParaRPr lang="zh-CN" altLang="en-US" dirty="0">
                <a:solidFill>
                  <a:srgbClr val="FF99CC"/>
                </a:solidFill>
                <a:sym typeface="Arial" charset="0"/>
              </a:endParaRPr>
            </a:p>
          </p:txBody>
        </p:sp>
      </p:grpSp>
      <p:grpSp>
        <p:nvGrpSpPr>
          <p:cNvPr id="14" name="Group 21"/>
          <p:cNvGrpSpPr>
            <a:grpSpLocks/>
          </p:cNvGrpSpPr>
          <p:nvPr/>
        </p:nvGrpSpPr>
        <p:grpSpPr bwMode="auto">
          <a:xfrm>
            <a:off x="2143108" y="3643314"/>
            <a:ext cx="4857908" cy="1000125"/>
            <a:chOff x="0" y="0"/>
            <a:chExt cx="7648" cy="1575"/>
          </a:xfrm>
        </p:grpSpPr>
        <p:sp>
          <p:nvSpPr>
            <p:cNvPr id="15" name="AutoShape 22"/>
            <p:cNvSpPr>
              <a:spLocks noChangeArrowheads="1"/>
            </p:cNvSpPr>
            <p:nvPr/>
          </p:nvSpPr>
          <p:spPr bwMode="auto">
            <a:xfrm rot="10800000">
              <a:off x="1" y="0"/>
              <a:ext cx="7534" cy="1575"/>
            </a:xfrm>
            <a:prstGeom prst="wedgeRectCallout">
              <a:avLst>
                <a:gd name="adj1" fmla="val -43750"/>
                <a:gd name="adj2" fmla="val 70000"/>
              </a:avLst>
            </a:prstGeom>
            <a:solidFill>
              <a:srgbClr val="FFFFFF"/>
            </a:solidFill>
            <a:ln w="9525">
              <a:solidFill>
                <a:srgbClr val="FFCC99"/>
              </a:solidFill>
              <a:miter lim="800000"/>
              <a:headEnd/>
              <a:tailEnd/>
            </a:ln>
            <a:effectLst/>
          </p:spPr>
          <p:txBody>
            <a:bodyPr wrap="none" lIns="90170" tIns="46990" rIns="90170" bIns="46990"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/>
            </a:p>
          </p:txBody>
        </p:sp>
        <p:sp>
          <p:nvSpPr>
            <p:cNvPr id="16" name="Text Box 23"/>
            <p:cNvSpPr txBox="1">
              <a:spLocks noChangeArrowheads="1"/>
            </p:cNvSpPr>
            <p:nvPr/>
          </p:nvSpPr>
          <p:spPr bwMode="auto">
            <a:xfrm>
              <a:off x="0" y="113"/>
              <a:ext cx="7648" cy="10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accent1"/>
                  </a:solidFill>
                  <a:latin typeface="楷体" pitchFamily="49" charset="-122"/>
                  <a:ea typeface="楷体" pitchFamily="49" charset="-122"/>
                  <a:sym typeface="Arial" charset="0"/>
                </a:rPr>
                <a:t>提升产品的功能与技术</a:t>
              </a:r>
              <a:r>
                <a:rPr lang="zh-CN" altLang="en-US" dirty="0" smtClean="0">
                  <a:solidFill>
                    <a:schemeClr val="accent1"/>
                  </a:solidFill>
                  <a:latin typeface="楷体" pitchFamily="49" charset="-122"/>
                  <a:ea typeface="楷体" pitchFamily="49" charset="-122"/>
                  <a:sym typeface="Arial" charset="0"/>
                </a:rPr>
                <a:t>，加强</a:t>
              </a:r>
              <a:r>
                <a:rPr lang="zh-CN" altLang="en-US" dirty="0">
                  <a:solidFill>
                    <a:schemeClr val="accent1"/>
                  </a:solidFill>
                  <a:latin typeface="楷体" pitchFamily="49" charset="-122"/>
                  <a:ea typeface="楷体" pitchFamily="49" charset="-122"/>
                  <a:sym typeface="Arial" charset="0"/>
                </a:rPr>
                <a:t>对服务器数据的管理，保护用户的个人</a:t>
              </a:r>
              <a:r>
                <a:rPr lang="zh-CN" altLang="en-US" dirty="0" smtClean="0">
                  <a:solidFill>
                    <a:schemeClr val="accent1"/>
                  </a:solidFill>
                  <a:latin typeface="楷体" pitchFamily="49" charset="-122"/>
                  <a:ea typeface="楷体" pitchFamily="49" charset="-122"/>
                  <a:sym typeface="Arial" charset="0"/>
                </a:rPr>
                <a:t>隐私。</a:t>
              </a:r>
              <a:endParaRPr lang="zh-CN" altLang="en-US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Arial" charset="0"/>
              </a:endParaRPr>
            </a:p>
          </p:txBody>
        </p:sp>
      </p:grpSp>
      <p:grpSp>
        <p:nvGrpSpPr>
          <p:cNvPr id="23" name="Group 2"/>
          <p:cNvGrpSpPr>
            <a:grpSpLocks/>
          </p:cNvGrpSpPr>
          <p:nvPr/>
        </p:nvGrpSpPr>
        <p:grpSpPr bwMode="auto">
          <a:xfrm>
            <a:off x="4787478" y="2571744"/>
            <a:ext cx="3960812" cy="861801"/>
            <a:chOff x="0" y="0"/>
            <a:chExt cx="6238" cy="1849"/>
          </a:xfrm>
        </p:grpSpPr>
        <p:sp>
          <p:nvSpPr>
            <p:cNvPr id="24" name="AutoShape 3"/>
            <p:cNvSpPr>
              <a:spLocks noChangeArrowheads="1"/>
            </p:cNvSpPr>
            <p:nvPr/>
          </p:nvSpPr>
          <p:spPr bwMode="auto">
            <a:xfrm flipV="1">
              <a:off x="0" y="0"/>
              <a:ext cx="6124" cy="1849"/>
            </a:xfrm>
            <a:prstGeom prst="wedgeRectCallout">
              <a:avLst>
                <a:gd name="adj1" fmla="val -43750"/>
                <a:gd name="adj2" fmla="val 70000"/>
              </a:avLst>
            </a:prstGeom>
            <a:solidFill>
              <a:srgbClr val="FFFFFF"/>
            </a:solidFill>
            <a:ln w="9525">
              <a:solidFill>
                <a:srgbClr val="FFCC99"/>
              </a:solidFill>
              <a:miter lim="800000"/>
              <a:headEnd/>
              <a:tailEnd/>
            </a:ln>
            <a:effectLst/>
          </p:spPr>
          <p:txBody>
            <a:bodyPr rot="10800000" wrap="none" lIns="90170" tIns="46990" rIns="90170" bIns="46990"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/>
            </a:p>
          </p:txBody>
        </p:sp>
        <p:sp>
          <p:nvSpPr>
            <p:cNvPr id="25" name="Text Box 4"/>
            <p:cNvSpPr txBox="1">
              <a:spLocks noChangeArrowheads="1"/>
            </p:cNvSpPr>
            <p:nvPr/>
          </p:nvSpPr>
          <p:spPr bwMode="auto">
            <a:xfrm>
              <a:off x="114" y="229"/>
              <a:ext cx="6124" cy="1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chemeClr val="accent1"/>
                  </a:solidFill>
                  <a:latin typeface="楷体" pitchFamily="49" charset="-122"/>
                  <a:ea typeface="楷体" pitchFamily="49" charset="-122"/>
                  <a:sym typeface="Arial" charset="0"/>
                </a:rPr>
                <a:t>优化资金配置</a:t>
              </a:r>
              <a:r>
                <a:rPr lang="zh-CN" altLang="en-US" dirty="0" smtClean="0">
                  <a:solidFill>
                    <a:schemeClr val="accent1"/>
                  </a:solidFill>
                  <a:latin typeface="楷体" pitchFamily="49" charset="-122"/>
                  <a:ea typeface="楷体" pitchFamily="49" charset="-122"/>
                  <a:sym typeface="Arial" charset="0"/>
                </a:rPr>
                <a:t>，</a:t>
              </a:r>
              <a:r>
                <a:rPr lang="zh-CN" altLang="en-US" dirty="0">
                  <a:solidFill>
                    <a:schemeClr val="accent1"/>
                  </a:solidFill>
                  <a:latin typeface="楷体" pitchFamily="49" charset="-122"/>
                  <a:ea typeface="楷体" pitchFamily="49" charset="-122"/>
                  <a:sym typeface="Arial" charset="0"/>
                </a:rPr>
                <a:t>完善</a:t>
              </a:r>
              <a:r>
                <a:rPr lang="zh-CN" altLang="en-US" dirty="0" smtClean="0">
                  <a:solidFill>
                    <a:schemeClr val="accent1"/>
                  </a:solidFill>
                  <a:latin typeface="楷体" pitchFamily="49" charset="-122"/>
                  <a:ea typeface="楷体" pitchFamily="49" charset="-122"/>
                  <a:sym typeface="Arial" charset="0"/>
                </a:rPr>
                <a:t>财务</a:t>
              </a:r>
              <a:r>
                <a:rPr lang="zh-CN" altLang="en-US" dirty="0">
                  <a:solidFill>
                    <a:schemeClr val="accent1"/>
                  </a:solidFill>
                  <a:latin typeface="楷体" pitchFamily="49" charset="-122"/>
                  <a:ea typeface="楷体" pitchFamily="49" charset="-122"/>
                  <a:sym typeface="Arial" charset="0"/>
                </a:rPr>
                <a:t>风险管理体制。</a:t>
              </a:r>
            </a:p>
          </p:txBody>
        </p:sp>
      </p:grpSp>
      <p:grpSp>
        <p:nvGrpSpPr>
          <p:cNvPr id="20" name="Group 27"/>
          <p:cNvGrpSpPr>
            <a:grpSpLocks/>
          </p:cNvGrpSpPr>
          <p:nvPr/>
        </p:nvGrpSpPr>
        <p:grpSpPr bwMode="auto">
          <a:xfrm>
            <a:off x="463494" y="3929066"/>
            <a:ext cx="4324521" cy="857250"/>
            <a:chOff x="0" y="0"/>
            <a:chExt cx="6811" cy="1350"/>
          </a:xfrm>
        </p:grpSpPr>
        <p:sp>
          <p:nvSpPr>
            <p:cNvPr id="21" name="AutoShape 28"/>
            <p:cNvSpPr>
              <a:spLocks noChangeArrowheads="1"/>
            </p:cNvSpPr>
            <p:nvPr/>
          </p:nvSpPr>
          <p:spPr bwMode="auto">
            <a:xfrm flipH="1">
              <a:off x="0" y="0"/>
              <a:ext cx="6751" cy="1350"/>
            </a:xfrm>
            <a:prstGeom prst="wedgeRectCallout">
              <a:avLst>
                <a:gd name="adj1" fmla="val -43750"/>
                <a:gd name="adj2" fmla="val 70000"/>
              </a:avLst>
            </a:prstGeom>
            <a:solidFill>
              <a:srgbClr val="FFFFFF"/>
            </a:solidFill>
            <a:ln w="9525">
              <a:solidFill>
                <a:srgbClr val="FFCC99"/>
              </a:solidFill>
              <a:miter lim="800000"/>
              <a:headEnd/>
              <a:tailEnd/>
            </a:ln>
            <a:effectLst/>
          </p:spPr>
          <p:txBody>
            <a:bodyPr wrap="none" lIns="90170" tIns="46990" rIns="90170" bIns="46990"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/>
            </a:p>
          </p:txBody>
        </p:sp>
        <p:sp>
          <p:nvSpPr>
            <p:cNvPr id="22" name="Text Box 29"/>
            <p:cNvSpPr txBox="1">
              <a:spLocks noChangeArrowheads="1"/>
            </p:cNvSpPr>
            <p:nvPr/>
          </p:nvSpPr>
          <p:spPr bwMode="auto">
            <a:xfrm>
              <a:off x="340" y="113"/>
              <a:ext cx="6471" cy="10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accent1"/>
                  </a:solidFill>
                  <a:latin typeface="楷体" pitchFamily="49" charset="-122"/>
                  <a:ea typeface="楷体" pitchFamily="49" charset="-122"/>
                  <a:sym typeface="Arial" charset="0"/>
                </a:rPr>
                <a:t>制定相应的管理制度与守则、合理的薪</a:t>
              </a:r>
              <a:endParaRPr lang="en-US" altLang="zh-CN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Arial" charset="0"/>
              </a:endParaRPr>
            </a:p>
            <a:p>
              <a:r>
                <a:rPr lang="zh-CN" altLang="en-US" dirty="0">
                  <a:solidFill>
                    <a:schemeClr val="accent1"/>
                  </a:solidFill>
                  <a:latin typeface="楷体" pitchFamily="49" charset="-122"/>
                  <a:ea typeface="楷体" pitchFamily="49" charset="-122"/>
                  <a:sym typeface="Arial" charset="0"/>
                </a:rPr>
                <a:t>酬制度，防止核心人员的流失。</a:t>
              </a:r>
            </a:p>
          </p:txBody>
        </p:sp>
      </p:grp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pp演示x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60908" y="188775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rPr>
              <a:t>视频演示</a:t>
            </a:r>
          </a:p>
        </p:txBody>
      </p:sp>
    </p:spTree>
    <p:extLst>
      <p:ext uri="{BB962C8B-B14F-4D97-AF65-F5344CB8AC3E}">
        <p14:creationId xmlns:p14="http://schemas.microsoft.com/office/powerpoint/2010/main" val="212838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2051050" y="3354388"/>
            <a:ext cx="5400675" cy="363537"/>
          </a:xfrm>
        </p:spPr>
        <p:txBody>
          <a:bodyPr anchor="b"/>
          <a:lstStyle/>
          <a:p>
            <a:pPr marL="0" indent="0" algn="ctr" eaLnBrk="1" hangingPunct="1"/>
            <a:r>
              <a:rPr lang="zh-CN" altLang="en-US" smtClean="0">
                <a:solidFill>
                  <a:srgbClr val="1E4E79"/>
                </a:solidFill>
                <a:latin typeface="楷体" pitchFamily="49" charset="-122"/>
                <a:ea typeface="楷体" pitchFamily="49" charset="-122"/>
              </a:rPr>
              <a:t>谢    谢！</a:t>
            </a:r>
          </a:p>
        </p:txBody>
      </p:sp>
      <p:sp>
        <p:nvSpPr>
          <p:cNvPr id="15363" name="矩形 11"/>
          <p:cNvSpPr>
            <a:spLocks noChangeArrowheads="1"/>
          </p:cNvSpPr>
          <p:nvPr/>
        </p:nvSpPr>
        <p:spPr bwMode="auto">
          <a:xfrm>
            <a:off x="1588" y="6310313"/>
            <a:ext cx="9139237" cy="549275"/>
          </a:xfrm>
          <a:prstGeom prst="rect">
            <a:avLst/>
          </a:prstGeom>
          <a:solidFill>
            <a:srgbClr val="19B4DC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endParaRPr lang="zh-CN" altLang="zh-CN" sz="1300">
              <a:solidFill>
                <a:srgbClr val="CCEDC7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5364" name="椭圆 12"/>
          <p:cNvSpPr>
            <a:spLocks noChangeArrowheads="1"/>
          </p:cNvSpPr>
          <p:nvPr/>
        </p:nvSpPr>
        <p:spPr bwMode="auto">
          <a:xfrm>
            <a:off x="3924300" y="6022975"/>
            <a:ext cx="1414463" cy="504825"/>
          </a:xfrm>
          <a:prstGeom prst="ellipse">
            <a:avLst/>
          </a:prstGeom>
          <a:solidFill>
            <a:srgbClr val="AFE6F5"/>
          </a:solidFill>
          <a:ln w="1270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sz="1300">
                <a:solidFill>
                  <a:srgbClr val="19B4DC"/>
                </a:solidFill>
                <a:latin typeface="宋体" pitchFamily="2" charset="-122"/>
                <a:ea typeface="微软雅黑" pitchFamily="34" charset="-122"/>
                <a:sym typeface="宋体" pitchFamily="2" charset="-122"/>
              </a:rPr>
              <a:t>懒人衣橱</a:t>
            </a:r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3175" y="0"/>
            <a:ext cx="9142413" cy="620713"/>
          </a:xfrm>
          <a:prstGeom prst="rect">
            <a:avLst/>
          </a:prstGeom>
          <a:solidFill>
            <a:srgbClr val="19B4DC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eaLnBrk="1" hangingPunct="1">
              <a:buFont typeface="Arial" charset="0"/>
              <a:buNone/>
            </a:pPr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6"/>
          <p:cNvSpPr>
            <a:spLocks noChangeArrowheads="1"/>
          </p:cNvSpPr>
          <p:nvPr/>
        </p:nvSpPr>
        <p:spPr bwMode="auto">
          <a:xfrm>
            <a:off x="0" y="0"/>
            <a:ext cx="1276350" cy="836613"/>
          </a:xfrm>
          <a:prstGeom prst="rect">
            <a:avLst/>
          </a:prstGeom>
          <a:solidFill>
            <a:srgbClr val="19B4DC"/>
          </a:solidFill>
          <a:ln w="9525">
            <a:noFill/>
            <a:miter lim="800000"/>
            <a:headEnd/>
            <a:tailEnd/>
          </a:ln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sz="2100" b="1">
                <a:solidFill>
                  <a:srgbClr val="E6F5E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项目介绍</a:t>
            </a:r>
          </a:p>
        </p:txBody>
      </p:sp>
      <p:sp>
        <p:nvSpPr>
          <p:cNvPr id="3075" name="矩形 7"/>
          <p:cNvSpPr>
            <a:spLocks noChangeArrowheads="1"/>
          </p:cNvSpPr>
          <p:nvPr/>
        </p:nvSpPr>
        <p:spPr bwMode="auto">
          <a:xfrm>
            <a:off x="1290638" y="0"/>
            <a:ext cx="1276350" cy="549275"/>
          </a:xfrm>
          <a:prstGeom prst="rect">
            <a:avLst/>
          </a:prstGeom>
          <a:solidFill>
            <a:srgbClr val="AFE6F5"/>
          </a:solidFill>
          <a:ln w="9525">
            <a:noFill/>
            <a:miter lim="800000"/>
            <a:headEnd/>
            <a:tailEnd/>
          </a:ln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sz="15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竞争实力</a:t>
            </a:r>
          </a:p>
        </p:txBody>
      </p:sp>
      <p:sp>
        <p:nvSpPr>
          <p:cNvPr id="3076" name="矩形 8"/>
          <p:cNvSpPr>
            <a:spLocks noChangeArrowheads="1"/>
          </p:cNvSpPr>
          <p:nvPr/>
        </p:nvSpPr>
        <p:spPr bwMode="auto">
          <a:xfrm>
            <a:off x="2582863" y="0"/>
            <a:ext cx="1276350" cy="549275"/>
          </a:xfrm>
          <a:prstGeom prst="rect">
            <a:avLst/>
          </a:prstGeom>
          <a:solidFill>
            <a:srgbClr val="AFE6F5"/>
          </a:solidFill>
          <a:ln w="9525">
            <a:noFill/>
            <a:miter lim="800000"/>
            <a:headEnd/>
            <a:tailEnd/>
          </a:ln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sz="15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市场规模</a:t>
            </a:r>
          </a:p>
        </p:txBody>
      </p:sp>
      <p:sp>
        <p:nvSpPr>
          <p:cNvPr id="3077" name="矩形 9"/>
          <p:cNvSpPr>
            <a:spLocks noChangeArrowheads="1"/>
          </p:cNvSpPr>
          <p:nvPr/>
        </p:nvSpPr>
        <p:spPr bwMode="auto">
          <a:xfrm>
            <a:off x="3873500" y="0"/>
            <a:ext cx="1276350" cy="549275"/>
          </a:xfrm>
          <a:prstGeom prst="rect">
            <a:avLst/>
          </a:prstGeom>
          <a:solidFill>
            <a:srgbClr val="AFE6F5"/>
          </a:solidFill>
          <a:ln w="9525">
            <a:noFill/>
            <a:miter lim="800000"/>
            <a:headEnd/>
            <a:tailEnd/>
          </a:ln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sz="15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发展规划</a:t>
            </a:r>
          </a:p>
        </p:txBody>
      </p:sp>
      <p:sp>
        <p:nvSpPr>
          <p:cNvPr id="3078" name="矩形 11"/>
          <p:cNvSpPr>
            <a:spLocks noChangeArrowheads="1"/>
          </p:cNvSpPr>
          <p:nvPr/>
        </p:nvSpPr>
        <p:spPr bwMode="auto">
          <a:xfrm>
            <a:off x="0" y="6597650"/>
            <a:ext cx="9139238" cy="260350"/>
          </a:xfrm>
          <a:prstGeom prst="rect">
            <a:avLst/>
          </a:prstGeom>
          <a:solidFill>
            <a:srgbClr val="19B4DC"/>
          </a:solidFill>
          <a:ln w="9525">
            <a:noFill/>
            <a:miter lim="800000"/>
            <a:headEnd/>
            <a:tailEnd/>
          </a:ln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endParaRPr lang="zh-CN" altLang="zh-CN" sz="1300">
              <a:solidFill>
                <a:srgbClr val="CCEDC7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3079" name="椭圆 12"/>
          <p:cNvSpPr>
            <a:spLocks noChangeArrowheads="1"/>
          </p:cNvSpPr>
          <p:nvPr/>
        </p:nvSpPr>
        <p:spPr bwMode="auto">
          <a:xfrm>
            <a:off x="3924300" y="6381750"/>
            <a:ext cx="1414463" cy="504825"/>
          </a:xfrm>
          <a:prstGeom prst="ellipse">
            <a:avLst/>
          </a:prstGeom>
          <a:solidFill>
            <a:srgbClr val="AFE6F5"/>
          </a:solidFill>
          <a:ln w="12700">
            <a:solidFill>
              <a:srgbClr val="FFFFFF"/>
            </a:solidFill>
            <a:round/>
            <a:headEnd/>
            <a:tailEnd/>
          </a:ln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sz="1300">
                <a:solidFill>
                  <a:srgbClr val="19B4DC"/>
                </a:solidFill>
                <a:latin typeface="宋体" pitchFamily="2" charset="-122"/>
                <a:ea typeface="微软雅黑" pitchFamily="34" charset="-122"/>
                <a:sym typeface="宋体" pitchFamily="2" charset="-122"/>
              </a:rPr>
              <a:t>懒人衣橱</a:t>
            </a:r>
          </a:p>
        </p:txBody>
      </p:sp>
      <p:sp>
        <p:nvSpPr>
          <p:cNvPr id="3080" name="直接连接符 13"/>
          <p:cNvSpPr>
            <a:spLocks noChangeShapeType="1"/>
          </p:cNvSpPr>
          <p:nvPr/>
        </p:nvSpPr>
        <p:spPr bwMode="auto">
          <a:xfrm flipH="1">
            <a:off x="7019925" y="533400"/>
            <a:ext cx="1917700" cy="1588"/>
          </a:xfrm>
          <a:prstGeom prst="line">
            <a:avLst/>
          </a:prstGeom>
          <a:noFill/>
          <a:ln w="6350">
            <a:solidFill>
              <a:srgbClr val="E6F5E1"/>
            </a:solidFill>
            <a:round/>
            <a:headEnd type="triangle" w="lg" len="lg"/>
            <a:tailEnd type="oval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1" name="TextBox 4"/>
          <p:cNvSpPr>
            <a:spLocks noChangeArrowheads="1"/>
          </p:cNvSpPr>
          <p:nvPr/>
        </p:nvSpPr>
        <p:spPr bwMode="auto">
          <a:xfrm>
            <a:off x="7362825" y="117475"/>
            <a:ext cx="1450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zh-CN" altLang="en-US" sz="2400" b="1">
                <a:solidFill>
                  <a:srgbClr val="FFC68D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市场背景</a:t>
            </a:r>
          </a:p>
        </p:txBody>
      </p:sp>
      <p:sp>
        <p:nvSpPr>
          <p:cNvPr id="3082" name="Text Box 10"/>
          <p:cNvSpPr txBox="1">
            <a:spLocks noChangeArrowheads="1"/>
          </p:cNvSpPr>
          <p:nvPr/>
        </p:nvSpPr>
        <p:spPr bwMode="auto">
          <a:xfrm>
            <a:off x="403861" y="1002347"/>
            <a:ext cx="4447402" cy="1477328"/>
          </a:xfrm>
          <a:prstGeom prst="rect">
            <a:avLst/>
          </a:prstGeom>
          <a:noFill/>
          <a:ln w="9525">
            <a:noFill/>
            <a:bevel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近几年服装网购</a:t>
            </a:r>
            <a:r>
              <a:rPr lang="zh-CN" altLang="en-US" dirty="0" smtClean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交易额、下单量和</a:t>
            </a:r>
            <a:r>
              <a:rPr lang="zh-CN" altLang="en-US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网购</a:t>
            </a:r>
            <a:r>
              <a:rPr lang="zh-CN" altLang="en-US" dirty="0" smtClean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人数逐年递增</a:t>
            </a:r>
            <a:r>
              <a:rPr lang="zh-CN" altLang="en-US" dirty="0" smtClean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，</a:t>
            </a:r>
            <a:r>
              <a:rPr lang="zh-CN" altLang="en-US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去年</a:t>
            </a:r>
            <a:r>
              <a:rPr lang="zh-CN" altLang="en-US" dirty="0" smtClean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的交易额、下单量和</a:t>
            </a:r>
            <a:r>
              <a:rPr lang="zh-CN" altLang="en-US" dirty="0" smtClean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人数分别</a:t>
            </a:r>
            <a:r>
              <a:rPr lang="zh-CN" altLang="en-US" dirty="0" smtClean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达到</a:t>
            </a:r>
            <a:r>
              <a:rPr lang="en-US" altLang="zh-CN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4</a:t>
            </a:r>
            <a:r>
              <a:rPr lang="en-US" altLang="zh-CN" dirty="0" smtClean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100</a:t>
            </a:r>
            <a:r>
              <a:rPr lang="zh-CN" altLang="en-US" dirty="0" smtClean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亿</a:t>
            </a:r>
            <a:r>
              <a:rPr lang="zh-CN" altLang="en-US" dirty="0" smtClean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元、</a:t>
            </a:r>
            <a:r>
              <a:rPr lang="en-US" altLang="zh-CN" dirty="0" smtClean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7.7</a:t>
            </a:r>
            <a:r>
              <a:rPr lang="zh-CN" altLang="en-US" dirty="0" smtClean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亿笔和</a:t>
            </a:r>
            <a:r>
              <a:rPr lang="en-US" altLang="zh-CN" dirty="0" smtClean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2</a:t>
            </a:r>
            <a:r>
              <a:rPr lang="en-US" altLang="zh-CN" dirty="0" smtClean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.71</a:t>
            </a:r>
            <a:r>
              <a:rPr lang="zh-CN" altLang="en-US" dirty="0" smtClean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亿</a:t>
            </a:r>
            <a:r>
              <a:rPr lang="zh-CN" altLang="en-US" dirty="0" smtClean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人。</a:t>
            </a:r>
            <a:r>
              <a:rPr lang="zh-CN" altLang="en-US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2014天猫服饰年中促半日交易额破10亿</a:t>
            </a:r>
            <a:r>
              <a:rPr lang="zh-CN" altLang="en-US" dirty="0" smtClean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，其中74</a:t>
            </a:r>
            <a:r>
              <a:rPr lang="zh-CN" altLang="en-US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%的订单来自</a:t>
            </a:r>
            <a:r>
              <a:rPr lang="zh-CN" altLang="en-US" dirty="0" smtClean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女性。</a:t>
            </a:r>
            <a:endParaRPr lang="zh-CN" altLang="en-US" dirty="0">
              <a:solidFill>
                <a:schemeClr val="accent1"/>
              </a:solidFill>
              <a:latin typeface="楷体" pitchFamily="49" charset="-122"/>
              <a:ea typeface="楷体" pitchFamily="49" charset="-122"/>
              <a:sym typeface="宋体" pitchFamily="2" charset="-122"/>
            </a:endParaRPr>
          </a:p>
        </p:txBody>
      </p:sp>
      <p:sp>
        <p:nvSpPr>
          <p:cNvPr id="3084" name="Text Box 12"/>
          <p:cNvSpPr txBox="1">
            <a:spLocks noChangeArrowheads="1"/>
          </p:cNvSpPr>
          <p:nvPr/>
        </p:nvSpPr>
        <p:spPr bwMode="auto">
          <a:xfrm>
            <a:off x="396875" y="5685360"/>
            <a:ext cx="3316288" cy="365125"/>
          </a:xfrm>
          <a:prstGeom prst="rect">
            <a:avLst/>
          </a:prstGeom>
          <a:noFill/>
          <a:ln w="9525">
            <a:noFill/>
            <a:bevel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数据来源：艾瑞咨询统计数据</a:t>
            </a:r>
          </a:p>
        </p:txBody>
      </p:sp>
      <p:sp>
        <p:nvSpPr>
          <p:cNvPr id="3086" name="Text Box 14"/>
          <p:cNvSpPr txBox="1">
            <a:spLocks noChangeArrowheads="1"/>
          </p:cNvSpPr>
          <p:nvPr/>
        </p:nvSpPr>
        <p:spPr bwMode="auto">
          <a:xfrm>
            <a:off x="5992996" y="5398184"/>
            <a:ext cx="2330450" cy="646331"/>
          </a:xfrm>
          <a:prstGeom prst="rect">
            <a:avLst/>
          </a:prstGeom>
          <a:noFill/>
          <a:ln w="9525">
            <a:noFill/>
            <a:bevel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dirty="0" smtClean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调查</a:t>
            </a:r>
            <a:r>
              <a:rPr lang="zh-CN" altLang="en-US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人数：1000</a:t>
            </a:r>
            <a:r>
              <a:rPr lang="zh-CN" altLang="en-US" dirty="0" smtClean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人</a:t>
            </a:r>
            <a:endParaRPr lang="zh-CN" altLang="en-US" dirty="0">
              <a:solidFill>
                <a:schemeClr val="accent1"/>
              </a:solidFill>
              <a:latin typeface="楷体" pitchFamily="49" charset="-122"/>
              <a:ea typeface="楷体" pitchFamily="49" charset="-122"/>
              <a:sym typeface="宋体" pitchFamily="2" charset="-122"/>
            </a:endParaRPr>
          </a:p>
          <a:p>
            <a:pPr>
              <a:buFont typeface="Arial" charset="0"/>
              <a:buNone/>
            </a:pPr>
            <a:r>
              <a:rPr lang="zh-CN" altLang="en-US" dirty="0" smtClean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对象：</a:t>
            </a:r>
            <a:r>
              <a:rPr lang="zh-CN" altLang="en-US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18—35</a:t>
            </a:r>
            <a:r>
              <a:rPr lang="zh-CN" altLang="en-US" dirty="0" smtClean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岁女性</a:t>
            </a:r>
            <a:endParaRPr lang="zh-CN" altLang="en-US" dirty="0">
              <a:solidFill>
                <a:schemeClr val="accent1"/>
              </a:solidFill>
              <a:latin typeface="楷体" pitchFamily="49" charset="-122"/>
              <a:ea typeface="楷体" pitchFamily="49" charset="-122"/>
              <a:sym typeface="宋体" pitchFamily="2" charset="-122"/>
            </a:endParaRPr>
          </a:p>
        </p:txBody>
      </p:sp>
      <p:sp>
        <p:nvSpPr>
          <p:cNvPr id="3087" name="Text Box 15"/>
          <p:cNvSpPr txBox="1">
            <a:spLocks noChangeArrowheads="1"/>
          </p:cNvSpPr>
          <p:nvPr/>
        </p:nvSpPr>
        <p:spPr bwMode="auto">
          <a:xfrm>
            <a:off x="5436003" y="1002347"/>
            <a:ext cx="3516313" cy="1200329"/>
          </a:xfrm>
          <a:prstGeom prst="rect">
            <a:avLst/>
          </a:prstGeom>
          <a:noFill/>
          <a:ln w="9525">
            <a:noFill/>
            <a:bevel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dirty="0" smtClean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根据我们的问卷调查结果，可以看出</a:t>
            </a:r>
            <a:r>
              <a:rPr lang="en-US" altLang="zh-CN" dirty="0" smtClean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78%</a:t>
            </a:r>
            <a:r>
              <a:rPr lang="zh-CN" altLang="en-US" dirty="0" smtClean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的人希望有一个衣橱管理软件，但也有一半的人担心会输入衣服信息麻烦。</a:t>
            </a:r>
            <a:endParaRPr lang="zh-CN" altLang="en-US" dirty="0">
              <a:solidFill>
                <a:schemeClr val="accent1"/>
              </a:solidFill>
              <a:latin typeface="楷体" pitchFamily="49" charset="-122"/>
              <a:ea typeface="楷体" pitchFamily="49" charset="-122"/>
              <a:sym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538" y="2099747"/>
            <a:ext cx="3694496" cy="285927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63" y="2418576"/>
            <a:ext cx="5071240" cy="287887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2" grpId="0"/>
      <p:bldP spid="3084" grpId="0"/>
      <p:bldP spid="3086" grpId="0"/>
      <p:bldP spid="308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 6"/>
          <p:cNvSpPr>
            <a:spLocks noChangeArrowheads="1"/>
          </p:cNvSpPr>
          <p:nvPr/>
        </p:nvSpPr>
        <p:spPr bwMode="auto">
          <a:xfrm>
            <a:off x="0" y="0"/>
            <a:ext cx="1276350" cy="836613"/>
          </a:xfrm>
          <a:prstGeom prst="rect">
            <a:avLst/>
          </a:prstGeom>
          <a:solidFill>
            <a:srgbClr val="19B4DC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sz="2100" b="1">
                <a:solidFill>
                  <a:srgbClr val="E6F5E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项目介绍</a:t>
            </a:r>
          </a:p>
        </p:txBody>
      </p:sp>
      <p:sp>
        <p:nvSpPr>
          <p:cNvPr id="4099" name="矩形 7"/>
          <p:cNvSpPr>
            <a:spLocks noChangeArrowheads="1"/>
          </p:cNvSpPr>
          <p:nvPr/>
        </p:nvSpPr>
        <p:spPr bwMode="auto">
          <a:xfrm>
            <a:off x="1290638" y="0"/>
            <a:ext cx="1276350" cy="549275"/>
          </a:xfrm>
          <a:prstGeom prst="rect">
            <a:avLst/>
          </a:prstGeom>
          <a:solidFill>
            <a:srgbClr val="AFE6F5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sz="15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竞争实力</a:t>
            </a:r>
          </a:p>
        </p:txBody>
      </p:sp>
      <p:sp>
        <p:nvSpPr>
          <p:cNvPr id="4100" name="矩形 8"/>
          <p:cNvSpPr>
            <a:spLocks noChangeArrowheads="1"/>
          </p:cNvSpPr>
          <p:nvPr/>
        </p:nvSpPr>
        <p:spPr bwMode="auto">
          <a:xfrm>
            <a:off x="2582863" y="0"/>
            <a:ext cx="1276350" cy="549275"/>
          </a:xfrm>
          <a:prstGeom prst="rect">
            <a:avLst/>
          </a:prstGeom>
          <a:solidFill>
            <a:srgbClr val="AFE6F5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sz="15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市场规模</a:t>
            </a:r>
          </a:p>
        </p:txBody>
      </p:sp>
      <p:sp>
        <p:nvSpPr>
          <p:cNvPr id="4101" name="矩形 9"/>
          <p:cNvSpPr>
            <a:spLocks noChangeArrowheads="1"/>
          </p:cNvSpPr>
          <p:nvPr/>
        </p:nvSpPr>
        <p:spPr bwMode="auto">
          <a:xfrm>
            <a:off x="3873500" y="0"/>
            <a:ext cx="1276350" cy="549275"/>
          </a:xfrm>
          <a:prstGeom prst="rect">
            <a:avLst/>
          </a:prstGeom>
          <a:solidFill>
            <a:srgbClr val="AFE6F5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sz="15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发展规划</a:t>
            </a:r>
          </a:p>
        </p:txBody>
      </p:sp>
      <p:sp>
        <p:nvSpPr>
          <p:cNvPr id="4102" name="直接连接符 13"/>
          <p:cNvSpPr>
            <a:spLocks noChangeShapeType="1"/>
          </p:cNvSpPr>
          <p:nvPr/>
        </p:nvSpPr>
        <p:spPr bwMode="auto">
          <a:xfrm flipH="1">
            <a:off x="7019925" y="533400"/>
            <a:ext cx="1917700" cy="1588"/>
          </a:xfrm>
          <a:prstGeom prst="line">
            <a:avLst/>
          </a:prstGeom>
          <a:noFill/>
          <a:ln w="6350">
            <a:solidFill>
              <a:srgbClr val="E6F5E1"/>
            </a:solidFill>
            <a:miter lim="800000"/>
            <a:headEnd type="triangle" w="lg" len="lg"/>
            <a:tailEnd type="oval" w="sm" len="sm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103" name="TextBox 4"/>
          <p:cNvSpPr>
            <a:spLocks noChangeArrowheads="1"/>
          </p:cNvSpPr>
          <p:nvPr/>
        </p:nvSpPr>
        <p:spPr bwMode="auto">
          <a:xfrm>
            <a:off x="7362825" y="117475"/>
            <a:ext cx="1450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zh-CN" altLang="en-US" sz="2400" b="1">
                <a:solidFill>
                  <a:srgbClr val="FFC68D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市场背景</a:t>
            </a:r>
          </a:p>
        </p:txBody>
      </p:sp>
      <p:sp>
        <p:nvSpPr>
          <p:cNvPr id="4104" name="矩形 11"/>
          <p:cNvSpPr>
            <a:spLocks noChangeArrowheads="1"/>
          </p:cNvSpPr>
          <p:nvPr/>
        </p:nvSpPr>
        <p:spPr bwMode="auto">
          <a:xfrm>
            <a:off x="0" y="6597650"/>
            <a:ext cx="9139238" cy="260350"/>
          </a:xfrm>
          <a:prstGeom prst="rect">
            <a:avLst/>
          </a:prstGeom>
          <a:solidFill>
            <a:srgbClr val="19B4DC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endParaRPr lang="zh-CN" altLang="zh-CN" sz="1300">
              <a:solidFill>
                <a:srgbClr val="CCEDC7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4105" name="椭圆 12"/>
          <p:cNvSpPr>
            <a:spLocks noChangeArrowheads="1"/>
          </p:cNvSpPr>
          <p:nvPr/>
        </p:nvSpPr>
        <p:spPr bwMode="auto">
          <a:xfrm>
            <a:off x="3924300" y="6381750"/>
            <a:ext cx="1414463" cy="504825"/>
          </a:xfrm>
          <a:prstGeom prst="ellipse">
            <a:avLst/>
          </a:prstGeom>
          <a:solidFill>
            <a:srgbClr val="AFE6F5"/>
          </a:solidFill>
          <a:ln w="1270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sz="1300">
                <a:solidFill>
                  <a:srgbClr val="19B4DC"/>
                </a:solidFill>
                <a:latin typeface="宋体" pitchFamily="2" charset="-122"/>
                <a:ea typeface="微软雅黑" pitchFamily="34" charset="-122"/>
                <a:sym typeface="宋体" pitchFamily="2" charset="-122"/>
              </a:rPr>
              <a:t>懒人衣橱</a:t>
            </a:r>
          </a:p>
        </p:txBody>
      </p:sp>
      <p:sp>
        <p:nvSpPr>
          <p:cNvPr id="4106" name="矩形 6"/>
          <p:cNvSpPr>
            <a:spLocks noChangeArrowheads="1"/>
          </p:cNvSpPr>
          <p:nvPr/>
        </p:nvSpPr>
        <p:spPr bwMode="auto">
          <a:xfrm>
            <a:off x="0" y="-6350"/>
            <a:ext cx="1276350" cy="833438"/>
          </a:xfrm>
          <a:prstGeom prst="rect">
            <a:avLst/>
          </a:prstGeom>
          <a:solidFill>
            <a:srgbClr val="19B4DC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sz="2100" b="1">
                <a:solidFill>
                  <a:srgbClr val="E6F5E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项目介绍</a:t>
            </a:r>
          </a:p>
        </p:txBody>
      </p:sp>
      <p:sp>
        <p:nvSpPr>
          <p:cNvPr id="4107" name="矩形 7"/>
          <p:cNvSpPr>
            <a:spLocks noChangeArrowheads="1"/>
          </p:cNvSpPr>
          <p:nvPr/>
        </p:nvSpPr>
        <p:spPr bwMode="auto">
          <a:xfrm>
            <a:off x="1290638" y="-12700"/>
            <a:ext cx="1276350" cy="546100"/>
          </a:xfrm>
          <a:prstGeom prst="rect">
            <a:avLst/>
          </a:prstGeom>
          <a:solidFill>
            <a:srgbClr val="AFE6F5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sz="15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竞争实力</a:t>
            </a:r>
          </a:p>
        </p:txBody>
      </p:sp>
      <p:sp>
        <p:nvSpPr>
          <p:cNvPr id="4108" name="矩形 8"/>
          <p:cNvSpPr>
            <a:spLocks noChangeArrowheads="1"/>
          </p:cNvSpPr>
          <p:nvPr/>
        </p:nvSpPr>
        <p:spPr bwMode="auto">
          <a:xfrm>
            <a:off x="2582863" y="-14288"/>
            <a:ext cx="1276350" cy="546101"/>
          </a:xfrm>
          <a:prstGeom prst="rect">
            <a:avLst/>
          </a:prstGeom>
          <a:solidFill>
            <a:srgbClr val="AFE6F5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sz="15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市场规模</a:t>
            </a:r>
          </a:p>
        </p:txBody>
      </p:sp>
      <p:sp>
        <p:nvSpPr>
          <p:cNvPr id="4109" name="Text Box 13"/>
          <p:cNvSpPr txBox="1">
            <a:spLocks noChangeArrowheads="1"/>
          </p:cNvSpPr>
          <p:nvPr/>
        </p:nvSpPr>
        <p:spPr bwMode="auto">
          <a:xfrm>
            <a:off x="751873" y="2814949"/>
            <a:ext cx="3070225" cy="366712"/>
          </a:xfrm>
          <a:prstGeom prst="rect">
            <a:avLst/>
          </a:prstGeom>
          <a:noFill/>
          <a:ln w="9525">
            <a:noFill/>
            <a:bevel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1.评价</a:t>
            </a:r>
            <a:r>
              <a:rPr lang="zh-CN" altLang="en-US" dirty="0" smtClean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自己的穿衣搭配水平</a:t>
            </a:r>
            <a:endParaRPr lang="zh-CN" altLang="en-US" dirty="0">
              <a:solidFill>
                <a:schemeClr val="accent1"/>
              </a:solidFill>
              <a:latin typeface="楷体" pitchFamily="49" charset="-122"/>
              <a:ea typeface="楷体" pitchFamily="49" charset="-122"/>
              <a:sym typeface="宋体" pitchFamily="2" charset="-122"/>
            </a:endParaRPr>
          </a:p>
        </p:txBody>
      </p:sp>
      <p:sp>
        <p:nvSpPr>
          <p:cNvPr id="4112" name="Text Box 16"/>
          <p:cNvSpPr txBox="1">
            <a:spLocks noChangeArrowheads="1"/>
          </p:cNvSpPr>
          <p:nvPr/>
        </p:nvSpPr>
        <p:spPr bwMode="auto">
          <a:xfrm>
            <a:off x="439738" y="1087438"/>
            <a:ext cx="8092537" cy="1323439"/>
          </a:xfrm>
          <a:prstGeom prst="rect">
            <a:avLst/>
          </a:prstGeom>
          <a:noFill/>
          <a:ln w="9525">
            <a:noFill/>
            <a:bevel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2000" dirty="0" smtClean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问卷调查结果显示，超过</a:t>
            </a:r>
            <a:r>
              <a:rPr lang="en-US" altLang="zh-CN" sz="2000" dirty="0" smtClean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8</a:t>
            </a:r>
            <a:r>
              <a:rPr lang="zh-CN" altLang="en-US" sz="2000" dirty="0" smtClean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成人对自己穿衣水平不太满意，希望有一款软件能解决她们穿衣搭配方面的需求。同时她们认为</a:t>
            </a:r>
            <a:r>
              <a:rPr lang="zh-CN" altLang="en-US" sz="2000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快速</a:t>
            </a:r>
            <a:r>
              <a:rPr lang="zh-CN" altLang="en-US" sz="2000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建立</a:t>
            </a:r>
            <a:r>
              <a:rPr lang="zh-CN" altLang="en-US" sz="2000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电子衣橱</a:t>
            </a:r>
            <a:r>
              <a:rPr lang="zh-CN" altLang="en-US" sz="2000" dirty="0" smtClean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根据已有衣服搭配</a:t>
            </a:r>
            <a:r>
              <a:rPr lang="zh-CN" altLang="en-US" sz="2000" dirty="0" smtClean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有针对性地推荐购衣</a:t>
            </a:r>
            <a:r>
              <a:rPr lang="zh-CN" altLang="en-US" sz="2000" dirty="0" smtClean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提供时尚交流平台</a:t>
            </a:r>
            <a:r>
              <a:rPr lang="zh-CN" altLang="en-US" sz="2000" dirty="0" smtClean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是她们认为最吸引人的功能。</a:t>
            </a:r>
            <a:endParaRPr lang="zh-CN" altLang="en-US" sz="2000" dirty="0">
              <a:solidFill>
                <a:schemeClr val="accent1"/>
              </a:solidFill>
              <a:latin typeface="楷体" pitchFamily="49" charset="-122"/>
              <a:ea typeface="楷体" pitchFamily="49" charset="-122"/>
              <a:sym typeface="宋体" pitchFamily="2" charset="-122"/>
            </a:endParaRPr>
          </a:p>
        </p:txBody>
      </p:sp>
      <p:sp>
        <p:nvSpPr>
          <p:cNvPr id="4114" name="Text Box 18"/>
          <p:cNvSpPr txBox="1">
            <a:spLocks noChangeArrowheads="1"/>
          </p:cNvSpPr>
          <p:nvPr/>
        </p:nvSpPr>
        <p:spPr bwMode="auto">
          <a:xfrm>
            <a:off x="4586285" y="2813639"/>
            <a:ext cx="4351340" cy="369332"/>
          </a:xfrm>
          <a:prstGeom prst="rect">
            <a:avLst/>
          </a:prstGeom>
          <a:noFill/>
          <a:ln w="9525">
            <a:noFill/>
            <a:bevel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2.</a:t>
            </a:r>
            <a:r>
              <a:rPr lang="zh-CN" altLang="en-US" dirty="0" smtClean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最吸引你的穿衣搭配软件功能是什么？</a:t>
            </a:r>
            <a:endParaRPr lang="zh-CN" altLang="en-US" dirty="0">
              <a:solidFill>
                <a:schemeClr val="accent1"/>
              </a:solidFill>
              <a:latin typeface="楷体" pitchFamily="49" charset="-122"/>
              <a:ea typeface="楷体" pitchFamily="49" charset="-122"/>
              <a:sym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38" y="3256380"/>
            <a:ext cx="3694496" cy="285927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707" y="3256380"/>
            <a:ext cx="3694496" cy="285927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9" grpId="0"/>
      <p:bldP spid="4112" grpId="0"/>
      <p:bldP spid="41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5"/>
          <p:cNvSpPr>
            <a:spLocks noChangeArrowheads="1"/>
          </p:cNvSpPr>
          <p:nvPr/>
        </p:nvSpPr>
        <p:spPr bwMode="auto">
          <a:xfrm>
            <a:off x="622300" y="1052513"/>
            <a:ext cx="837088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ts val="1800"/>
              </a:spcBef>
              <a:buClr>
                <a:srgbClr val="E71705"/>
              </a:buClr>
              <a:buSzPct val="60000"/>
              <a:buFont typeface="Arial" charset="0"/>
              <a:buNone/>
            </a:pPr>
            <a:r>
              <a:rPr lang="zh-CN" altLang="en-US" sz="2000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“懒人衣橱”是一款可以帮助用户快速</a:t>
            </a:r>
            <a:r>
              <a:rPr lang="zh-CN" altLang="en-US" sz="2000" dirty="0" smtClean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建立和管理自己</a:t>
            </a:r>
            <a:r>
              <a:rPr lang="zh-CN" altLang="en-US" sz="2000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的电子衣橱，</a:t>
            </a:r>
            <a:r>
              <a:rPr lang="zh-CN" altLang="en-US" sz="2000" dirty="0" smtClean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并根据已有衣物、天气</a:t>
            </a:r>
            <a:r>
              <a:rPr lang="zh-CN" altLang="en-US" sz="2000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、场合等信息为其推荐“个性化”搭配的穿衣软件</a:t>
            </a:r>
            <a:r>
              <a:rPr lang="zh-CN" altLang="en-US" sz="2000" dirty="0" smtClean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。</a:t>
            </a:r>
            <a:endParaRPr lang="zh-CN" altLang="en-US" sz="2000" dirty="0">
              <a:solidFill>
                <a:schemeClr val="accent1"/>
              </a:solidFill>
              <a:latin typeface="楷体" pitchFamily="49" charset="-122"/>
              <a:ea typeface="楷体" pitchFamily="49" charset="-122"/>
              <a:sym typeface="宋体" pitchFamily="2" charset="-122"/>
            </a:endParaRPr>
          </a:p>
        </p:txBody>
      </p:sp>
      <p:sp>
        <p:nvSpPr>
          <p:cNvPr id="5123" name="矩形 9"/>
          <p:cNvSpPr>
            <a:spLocks noChangeArrowheads="1"/>
          </p:cNvSpPr>
          <p:nvPr/>
        </p:nvSpPr>
        <p:spPr bwMode="auto">
          <a:xfrm>
            <a:off x="3873500" y="0"/>
            <a:ext cx="1276350" cy="549275"/>
          </a:xfrm>
          <a:prstGeom prst="rect">
            <a:avLst/>
          </a:prstGeom>
          <a:solidFill>
            <a:srgbClr val="AFE6F5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sz="15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发展规划</a:t>
            </a:r>
          </a:p>
        </p:txBody>
      </p:sp>
      <p:sp>
        <p:nvSpPr>
          <p:cNvPr id="5124" name="直接连接符 13"/>
          <p:cNvSpPr>
            <a:spLocks noChangeShapeType="1"/>
          </p:cNvSpPr>
          <p:nvPr/>
        </p:nvSpPr>
        <p:spPr bwMode="auto">
          <a:xfrm flipH="1">
            <a:off x="7019925" y="533400"/>
            <a:ext cx="1917700" cy="1588"/>
          </a:xfrm>
          <a:prstGeom prst="line">
            <a:avLst/>
          </a:prstGeom>
          <a:noFill/>
          <a:ln w="6350">
            <a:solidFill>
              <a:srgbClr val="E6F5E1"/>
            </a:solidFill>
            <a:round/>
            <a:headEnd type="triangle" w="lg" len="lg"/>
            <a:tailEnd type="oval" w="sm" len="sm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125" name="TextBox 4"/>
          <p:cNvSpPr>
            <a:spLocks noChangeArrowheads="1"/>
          </p:cNvSpPr>
          <p:nvPr/>
        </p:nvSpPr>
        <p:spPr bwMode="auto">
          <a:xfrm>
            <a:off x="7362825" y="117475"/>
            <a:ext cx="1450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zh-CN" altLang="en-US" sz="2400" b="1">
                <a:solidFill>
                  <a:srgbClr val="FFC68D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产品简介</a:t>
            </a:r>
          </a:p>
        </p:txBody>
      </p:sp>
      <p:sp>
        <p:nvSpPr>
          <p:cNvPr id="5126" name="矩形 6"/>
          <p:cNvSpPr>
            <a:spLocks noChangeArrowheads="1"/>
          </p:cNvSpPr>
          <p:nvPr/>
        </p:nvSpPr>
        <p:spPr bwMode="auto">
          <a:xfrm>
            <a:off x="0" y="-6350"/>
            <a:ext cx="1276350" cy="833438"/>
          </a:xfrm>
          <a:prstGeom prst="rect">
            <a:avLst/>
          </a:prstGeom>
          <a:solidFill>
            <a:srgbClr val="19B4DC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sz="2100" b="1">
                <a:solidFill>
                  <a:srgbClr val="E6F5E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项目介绍</a:t>
            </a:r>
          </a:p>
        </p:txBody>
      </p:sp>
      <p:sp>
        <p:nvSpPr>
          <p:cNvPr id="5127" name="矩形 7"/>
          <p:cNvSpPr>
            <a:spLocks noChangeArrowheads="1"/>
          </p:cNvSpPr>
          <p:nvPr/>
        </p:nvSpPr>
        <p:spPr bwMode="auto">
          <a:xfrm>
            <a:off x="1290638" y="-12700"/>
            <a:ext cx="1276350" cy="546100"/>
          </a:xfrm>
          <a:prstGeom prst="rect">
            <a:avLst/>
          </a:prstGeom>
          <a:solidFill>
            <a:srgbClr val="AFE6F5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sz="15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竞争实力</a:t>
            </a:r>
          </a:p>
        </p:txBody>
      </p:sp>
      <p:sp>
        <p:nvSpPr>
          <p:cNvPr id="5128" name="矩形 8"/>
          <p:cNvSpPr>
            <a:spLocks noChangeArrowheads="1"/>
          </p:cNvSpPr>
          <p:nvPr/>
        </p:nvSpPr>
        <p:spPr bwMode="auto">
          <a:xfrm>
            <a:off x="2582863" y="-14288"/>
            <a:ext cx="1276350" cy="546101"/>
          </a:xfrm>
          <a:prstGeom prst="rect">
            <a:avLst/>
          </a:prstGeom>
          <a:solidFill>
            <a:srgbClr val="AFE6F5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sz="15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市场规模</a:t>
            </a:r>
          </a:p>
        </p:txBody>
      </p:sp>
      <p:sp>
        <p:nvSpPr>
          <p:cNvPr id="5129" name="矩形 11"/>
          <p:cNvSpPr>
            <a:spLocks noChangeArrowheads="1"/>
          </p:cNvSpPr>
          <p:nvPr/>
        </p:nvSpPr>
        <p:spPr bwMode="auto">
          <a:xfrm>
            <a:off x="0" y="6597650"/>
            <a:ext cx="9139238" cy="260350"/>
          </a:xfrm>
          <a:prstGeom prst="rect">
            <a:avLst/>
          </a:prstGeom>
          <a:solidFill>
            <a:srgbClr val="19B4DC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endParaRPr lang="zh-CN" altLang="zh-CN" sz="1300">
              <a:solidFill>
                <a:srgbClr val="CCEDC7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5130" name="椭圆 12"/>
          <p:cNvSpPr>
            <a:spLocks noChangeArrowheads="1"/>
          </p:cNvSpPr>
          <p:nvPr/>
        </p:nvSpPr>
        <p:spPr bwMode="auto">
          <a:xfrm>
            <a:off x="3924300" y="6381750"/>
            <a:ext cx="1414463" cy="504825"/>
          </a:xfrm>
          <a:prstGeom prst="ellipse">
            <a:avLst/>
          </a:prstGeom>
          <a:solidFill>
            <a:srgbClr val="AFE6F5"/>
          </a:solidFill>
          <a:ln w="12700">
            <a:solidFill>
              <a:srgbClr val="FFFFFF"/>
            </a:solidFill>
            <a:round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sz="1300">
                <a:solidFill>
                  <a:srgbClr val="19B4DC"/>
                </a:solidFill>
                <a:latin typeface="宋体" pitchFamily="2" charset="-122"/>
                <a:ea typeface="微软雅黑" pitchFamily="34" charset="-122"/>
                <a:sym typeface="宋体" pitchFamily="2" charset="-122"/>
              </a:rPr>
              <a:t>懒人衣橱</a:t>
            </a:r>
          </a:p>
        </p:txBody>
      </p:sp>
      <p:graphicFrame>
        <p:nvGraphicFramePr>
          <p:cNvPr id="15" name="图示 14"/>
          <p:cNvGraphicFramePr/>
          <p:nvPr>
            <p:extLst>
              <p:ext uri="{D42A27DB-BD31-4B8C-83A1-F6EECF244321}">
                <p14:modId xmlns:p14="http://schemas.microsoft.com/office/powerpoint/2010/main" val="3592995752"/>
              </p:ext>
            </p:extLst>
          </p:nvPr>
        </p:nvGraphicFramePr>
        <p:xfrm>
          <a:off x="1009576" y="1916832"/>
          <a:ext cx="7124848" cy="4208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/>
      <p:bldGraphic spid="15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9"/>
          <p:cNvSpPr>
            <a:spLocks noChangeArrowheads="1"/>
          </p:cNvSpPr>
          <p:nvPr/>
        </p:nvSpPr>
        <p:spPr bwMode="auto">
          <a:xfrm>
            <a:off x="3873500" y="0"/>
            <a:ext cx="1276350" cy="549275"/>
          </a:xfrm>
          <a:prstGeom prst="rect">
            <a:avLst/>
          </a:prstGeom>
          <a:solidFill>
            <a:srgbClr val="AFE6F5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sz="15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发展规划</a:t>
            </a:r>
          </a:p>
        </p:txBody>
      </p:sp>
      <p:sp>
        <p:nvSpPr>
          <p:cNvPr id="6147" name="直接连接符 13"/>
          <p:cNvSpPr>
            <a:spLocks noChangeShapeType="1"/>
          </p:cNvSpPr>
          <p:nvPr/>
        </p:nvSpPr>
        <p:spPr bwMode="auto">
          <a:xfrm flipH="1">
            <a:off x="7019925" y="533400"/>
            <a:ext cx="1917700" cy="1588"/>
          </a:xfrm>
          <a:prstGeom prst="line">
            <a:avLst/>
          </a:prstGeom>
          <a:noFill/>
          <a:ln w="6350">
            <a:solidFill>
              <a:srgbClr val="E6F5E1"/>
            </a:solidFill>
            <a:round/>
            <a:headEnd type="triangle" w="lg" len="lg"/>
            <a:tailEnd type="oval" w="sm" len="sm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6148" name="TextBox 4"/>
          <p:cNvSpPr>
            <a:spLocks noChangeArrowheads="1"/>
          </p:cNvSpPr>
          <p:nvPr/>
        </p:nvSpPr>
        <p:spPr bwMode="auto">
          <a:xfrm>
            <a:off x="7362825" y="117475"/>
            <a:ext cx="1450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zh-CN" altLang="en-US" sz="2400" b="1">
                <a:solidFill>
                  <a:srgbClr val="FFC68D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功能对比</a:t>
            </a:r>
            <a:endParaRPr lang="zh-CN" altLang="en-US"/>
          </a:p>
        </p:txBody>
      </p:sp>
      <p:sp>
        <p:nvSpPr>
          <p:cNvPr id="6149" name="矩形 6"/>
          <p:cNvSpPr>
            <a:spLocks noChangeArrowheads="1"/>
          </p:cNvSpPr>
          <p:nvPr/>
        </p:nvSpPr>
        <p:spPr bwMode="auto">
          <a:xfrm>
            <a:off x="0" y="-6350"/>
            <a:ext cx="1276350" cy="833438"/>
          </a:xfrm>
          <a:prstGeom prst="rect">
            <a:avLst/>
          </a:prstGeom>
          <a:solidFill>
            <a:srgbClr val="19B4DC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sz="2100" b="1">
                <a:solidFill>
                  <a:srgbClr val="E6F5E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项目介绍</a:t>
            </a:r>
          </a:p>
        </p:txBody>
      </p:sp>
      <p:sp>
        <p:nvSpPr>
          <p:cNvPr id="6150" name="矩形 7"/>
          <p:cNvSpPr>
            <a:spLocks noChangeArrowheads="1"/>
          </p:cNvSpPr>
          <p:nvPr/>
        </p:nvSpPr>
        <p:spPr bwMode="auto">
          <a:xfrm>
            <a:off x="1290638" y="-12700"/>
            <a:ext cx="1276350" cy="546100"/>
          </a:xfrm>
          <a:prstGeom prst="rect">
            <a:avLst/>
          </a:prstGeom>
          <a:solidFill>
            <a:srgbClr val="AFE6F5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sz="15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竞争实力</a:t>
            </a:r>
          </a:p>
        </p:txBody>
      </p:sp>
      <p:sp>
        <p:nvSpPr>
          <p:cNvPr id="6151" name="矩形 8"/>
          <p:cNvSpPr>
            <a:spLocks noChangeArrowheads="1"/>
          </p:cNvSpPr>
          <p:nvPr/>
        </p:nvSpPr>
        <p:spPr bwMode="auto">
          <a:xfrm>
            <a:off x="2582863" y="-14288"/>
            <a:ext cx="1276350" cy="546101"/>
          </a:xfrm>
          <a:prstGeom prst="rect">
            <a:avLst/>
          </a:prstGeom>
          <a:solidFill>
            <a:srgbClr val="AFE6F5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sz="15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市场规模</a:t>
            </a:r>
          </a:p>
        </p:txBody>
      </p:sp>
      <p:sp>
        <p:nvSpPr>
          <p:cNvPr id="6152" name="矩形 11"/>
          <p:cNvSpPr>
            <a:spLocks noChangeArrowheads="1"/>
          </p:cNvSpPr>
          <p:nvPr/>
        </p:nvSpPr>
        <p:spPr bwMode="auto">
          <a:xfrm>
            <a:off x="0" y="6597650"/>
            <a:ext cx="9139238" cy="260350"/>
          </a:xfrm>
          <a:prstGeom prst="rect">
            <a:avLst/>
          </a:prstGeom>
          <a:solidFill>
            <a:srgbClr val="19B4DC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endParaRPr lang="zh-CN" altLang="zh-CN" sz="1300">
              <a:solidFill>
                <a:srgbClr val="CCEDC7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6153" name="Text Box 3"/>
          <p:cNvSpPr>
            <a:spLocks noChangeArrowheads="1"/>
          </p:cNvSpPr>
          <p:nvPr/>
        </p:nvSpPr>
        <p:spPr bwMode="auto">
          <a:xfrm>
            <a:off x="250825" y="6165190"/>
            <a:ext cx="47529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266700" eaLnBrk="1" hangingPunct="1">
              <a:spcBef>
                <a:spcPts val="1800"/>
              </a:spcBef>
              <a:buClr>
                <a:srgbClr val="E71705"/>
              </a:buClr>
              <a:buSzPct val="60000"/>
              <a:buFont typeface="Wingdings" pitchFamily="2" charset="2"/>
              <a:buNone/>
            </a:pPr>
            <a:r>
              <a:rPr lang="en-US" altLang="zh-CN" sz="1400" b="1" dirty="0">
                <a:solidFill>
                  <a:srgbClr val="1F3864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√——</a:t>
            </a:r>
            <a:r>
              <a:rPr lang="zh-CN" altLang="en-US" sz="1400" b="1" dirty="0">
                <a:solidFill>
                  <a:srgbClr val="1F3864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已有功能    </a:t>
            </a:r>
            <a:r>
              <a:rPr lang="en-US" altLang="zh-CN" sz="1400" b="1" dirty="0">
                <a:solidFill>
                  <a:srgbClr val="1F3864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×——</a:t>
            </a:r>
            <a:r>
              <a:rPr lang="zh-CN" altLang="en-US" sz="1400" b="1" dirty="0">
                <a:solidFill>
                  <a:srgbClr val="1F3864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没有功能      ☆</a:t>
            </a:r>
            <a:r>
              <a:rPr lang="en-US" altLang="zh-CN" sz="1400" b="1" dirty="0">
                <a:solidFill>
                  <a:srgbClr val="1F3864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——</a:t>
            </a:r>
            <a:r>
              <a:rPr lang="zh-CN" altLang="en-US" sz="1400" b="1" dirty="0">
                <a:solidFill>
                  <a:srgbClr val="1F3864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特色</a:t>
            </a:r>
          </a:p>
        </p:txBody>
      </p:sp>
      <p:sp>
        <p:nvSpPr>
          <p:cNvPr id="6222" name="Text Box 85"/>
          <p:cNvSpPr txBox="1">
            <a:spLocks noChangeArrowheads="1"/>
          </p:cNvSpPr>
          <p:nvPr/>
        </p:nvSpPr>
        <p:spPr bwMode="auto">
          <a:xfrm>
            <a:off x="212725" y="4662488"/>
            <a:ext cx="87518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buFont typeface="Arial" charset="0"/>
              <a:buNone/>
            </a:pPr>
            <a:endParaRPr lang="zh-CN" altLang="zh-CN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204092"/>
              </p:ext>
            </p:extLst>
          </p:nvPr>
        </p:nvGraphicFramePr>
        <p:xfrm>
          <a:off x="1386409" y="748106"/>
          <a:ext cx="5976416" cy="5328798"/>
        </p:xfrm>
        <a:graphic>
          <a:graphicData uri="http://schemas.openxmlformats.org/drawingml/2006/table">
            <a:tbl>
              <a:tblPr/>
              <a:tblGrid>
                <a:gridCol w="1146163"/>
                <a:gridCol w="1146163"/>
                <a:gridCol w="736818"/>
                <a:gridCol w="736818"/>
                <a:gridCol w="736818"/>
                <a:gridCol w="736818"/>
                <a:gridCol w="736818"/>
              </a:tblGrid>
              <a:tr h="461146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 dirty="0">
                          <a:solidFill>
                            <a:srgbClr val="ED7D3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 </a:t>
                      </a:r>
                    </a:p>
                  </a:txBody>
                  <a:tcPr marL="6973" marR="6973" marT="69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>
                          <a:solidFill>
                            <a:srgbClr val="ED7D3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蘑菇街</a:t>
                      </a:r>
                    </a:p>
                  </a:txBody>
                  <a:tcPr marL="6973" marR="6973" marT="69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>
                          <a:solidFill>
                            <a:srgbClr val="ED7D3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美丽说</a:t>
                      </a:r>
                    </a:p>
                  </a:txBody>
                  <a:tcPr marL="6973" marR="6973" marT="69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>
                          <a:solidFill>
                            <a:srgbClr val="ED7D3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穿衣助手</a:t>
                      </a:r>
                    </a:p>
                  </a:txBody>
                  <a:tcPr marL="6973" marR="6973" marT="69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>
                          <a:solidFill>
                            <a:srgbClr val="ED7D3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完美衣橱</a:t>
                      </a:r>
                    </a:p>
                  </a:txBody>
                  <a:tcPr marL="6973" marR="6973" marT="69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>
                          <a:solidFill>
                            <a:srgbClr val="ED7D3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懒人衣橱</a:t>
                      </a:r>
                    </a:p>
                  </a:txBody>
                  <a:tcPr marL="6973" marR="6973" marT="69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146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ED7D3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主要功能</a:t>
                      </a:r>
                    </a:p>
                  </a:txBody>
                  <a:tcPr marL="6973" marR="6973" marT="69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 dirty="0">
                          <a:solidFill>
                            <a:srgbClr val="ED7D3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衣橱管理</a:t>
                      </a:r>
                    </a:p>
                  </a:txBody>
                  <a:tcPr marL="6973" marR="6973" marT="69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1" i="0" u="none" strike="noStrike" dirty="0">
                          <a:solidFill>
                            <a:srgbClr val="ED7D3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×</a:t>
                      </a:r>
                    </a:p>
                  </a:txBody>
                  <a:tcPr marL="6973" marR="6973" marT="69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1" i="0" u="none" strike="noStrike" dirty="0">
                          <a:solidFill>
                            <a:srgbClr val="ED7D3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×</a:t>
                      </a:r>
                    </a:p>
                  </a:txBody>
                  <a:tcPr marL="6973" marR="6973" marT="69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1" i="0" u="none" strike="noStrike">
                          <a:solidFill>
                            <a:srgbClr val="ED7D3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×</a:t>
                      </a:r>
                    </a:p>
                  </a:txBody>
                  <a:tcPr marL="6973" marR="6973" marT="69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>
                          <a:solidFill>
                            <a:srgbClr val="ED7D3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√</a:t>
                      </a:r>
                    </a:p>
                  </a:txBody>
                  <a:tcPr marL="6973" marR="6973" marT="69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>
                          <a:solidFill>
                            <a:srgbClr val="ED7D3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☆</a:t>
                      </a:r>
                    </a:p>
                  </a:txBody>
                  <a:tcPr marL="6973" marR="6973" marT="69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14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 dirty="0">
                          <a:solidFill>
                            <a:srgbClr val="ED7D3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服饰搭配</a:t>
                      </a:r>
                    </a:p>
                  </a:txBody>
                  <a:tcPr marL="6973" marR="6973" marT="69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1" i="0" u="none" strike="noStrike">
                          <a:solidFill>
                            <a:srgbClr val="ED7D3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×</a:t>
                      </a:r>
                    </a:p>
                  </a:txBody>
                  <a:tcPr marL="6973" marR="6973" marT="69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1" i="0" u="none" strike="noStrike" dirty="0">
                          <a:solidFill>
                            <a:srgbClr val="ED7D3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×</a:t>
                      </a:r>
                    </a:p>
                  </a:txBody>
                  <a:tcPr marL="6973" marR="6973" marT="69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 dirty="0">
                          <a:solidFill>
                            <a:srgbClr val="ED7D3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√</a:t>
                      </a:r>
                    </a:p>
                  </a:txBody>
                  <a:tcPr marL="6973" marR="6973" marT="69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>
                          <a:solidFill>
                            <a:srgbClr val="ED7D3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√</a:t>
                      </a:r>
                    </a:p>
                  </a:txBody>
                  <a:tcPr marL="6973" marR="6973" marT="69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>
                          <a:solidFill>
                            <a:srgbClr val="ED7D3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☆</a:t>
                      </a:r>
                    </a:p>
                  </a:txBody>
                  <a:tcPr marL="6973" marR="6973" marT="69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14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 dirty="0">
                          <a:solidFill>
                            <a:srgbClr val="ED7D3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社交互动</a:t>
                      </a:r>
                    </a:p>
                  </a:txBody>
                  <a:tcPr marL="6973" marR="6973" marT="69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>
                          <a:solidFill>
                            <a:srgbClr val="ED7D3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√</a:t>
                      </a:r>
                    </a:p>
                  </a:txBody>
                  <a:tcPr marL="6973" marR="6973" marT="69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>
                          <a:solidFill>
                            <a:srgbClr val="ED7D3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√</a:t>
                      </a:r>
                    </a:p>
                  </a:txBody>
                  <a:tcPr marL="6973" marR="6973" marT="69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 dirty="0">
                          <a:solidFill>
                            <a:srgbClr val="ED7D3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√</a:t>
                      </a:r>
                    </a:p>
                  </a:txBody>
                  <a:tcPr marL="6973" marR="6973" marT="69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 dirty="0">
                          <a:solidFill>
                            <a:srgbClr val="ED7D3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√</a:t>
                      </a:r>
                    </a:p>
                  </a:txBody>
                  <a:tcPr marL="6973" marR="6973" marT="69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>
                          <a:solidFill>
                            <a:srgbClr val="ED7D3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☆</a:t>
                      </a:r>
                    </a:p>
                  </a:txBody>
                  <a:tcPr marL="6973" marR="6973" marT="69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14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 dirty="0">
                          <a:solidFill>
                            <a:srgbClr val="ED7D3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推荐购衣</a:t>
                      </a:r>
                    </a:p>
                  </a:txBody>
                  <a:tcPr marL="6973" marR="6973" marT="69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 dirty="0">
                          <a:solidFill>
                            <a:srgbClr val="ED7D3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√</a:t>
                      </a:r>
                    </a:p>
                  </a:txBody>
                  <a:tcPr marL="6973" marR="6973" marT="69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>
                          <a:solidFill>
                            <a:srgbClr val="ED7D3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√</a:t>
                      </a:r>
                    </a:p>
                  </a:txBody>
                  <a:tcPr marL="6973" marR="6973" marT="69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>
                          <a:solidFill>
                            <a:srgbClr val="ED7D3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√</a:t>
                      </a:r>
                    </a:p>
                  </a:txBody>
                  <a:tcPr marL="6973" marR="6973" marT="69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1" i="0" u="none" strike="noStrike" dirty="0">
                          <a:solidFill>
                            <a:srgbClr val="ED7D3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×</a:t>
                      </a:r>
                    </a:p>
                  </a:txBody>
                  <a:tcPr marL="6973" marR="6973" marT="69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>
                          <a:solidFill>
                            <a:srgbClr val="ED7D3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☆</a:t>
                      </a:r>
                    </a:p>
                  </a:txBody>
                  <a:tcPr marL="6973" marR="6973" marT="69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619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>
                          <a:solidFill>
                            <a:srgbClr val="ED7D3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团购</a:t>
                      </a:r>
                    </a:p>
                  </a:txBody>
                  <a:tcPr marL="6973" marR="6973" marT="69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 dirty="0">
                          <a:solidFill>
                            <a:srgbClr val="ED7D3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√</a:t>
                      </a:r>
                    </a:p>
                  </a:txBody>
                  <a:tcPr marL="6973" marR="6973" marT="69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>
                          <a:solidFill>
                            <a:srgbClr val="ED7D3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√</a:t>
                      </a:r>
                    </a:p>
                  </a:txBody>
                  <a:tcPr marL="6973" marR="6973" marT="69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1" i="0" u="none" strike="noStrike">
                          <a:solidFill>
                            <a:srgbClr val="ED7D3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×</a:t>
                      </a:r>
                    </a:p>
                  </a:txBody>
                  <a:tcPr marL="6973" marR="6973" marT="69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1" i="0" u="none" strike="noStrike" dirty="0">
                          <a:solidFill>
                            <a:srgbClr val="ED7D3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×</a:t>
                      </a:r>
                    </a:p>
                  </a:txBody>
                  <a:tcPr marL="6973" marR="6973" marT="69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1" i="0" u="none" strike="noStrike">
                          <a:solidFill>
                            <a:srgbClr val="ED7D3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×</a:t>
                      </a:r>
                    </a:p>
                  </a:txBody>
                  <a:tcPr marL="6973" marR="6973" marT="69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1719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ED7D3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特色功能</a:t>
                      </a:r>
                    </a:p>
                  </a:txBody>
                  <a:tcPr marL="6973" marR="6973" marT="69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>
                          <a:solidFill>
                            <a:srgbClr val="ED7D3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智能衣橱管理</a:t>
                      </a:r>
                    </a:p>
                  </a:txBody>
                  <a:tcPr marL="6973" marR="6973" marT="69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1" i="0" u="none" strike="noStrike" dirty="0">
                          <a:solidFill>
                            <a:srgbClr val="ED7D3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×</a:t>
                      </a:r>
                    </a:p>
                  </a:txBody>
                  <a:tcPr marL="6973" marR="6973" marT="69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1" i="0" u="none" strike="noStrike" dirty="0">
                          <a:solidFill>
                            <a:srgbClr val="ED7D3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×</a:t>
                      </a:r>
                    </a:p>
                  </a:txBody>
                  <a:tcPr marL="6973" marR="6973" marT="69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1" i="0" u="none" strike="noStrike" dirty="0">
                          <a:solidFill>
                            <a:srgbClr val="ED7D3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×</a:t>
                      </a:r>
                    </a:p>
                  </a:txBody>
                  <a:tcPr marL="6973" marR="6973" marT="69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1" i="0" u="none" strike="noStrike" dirty="0">
                          <a:solidFill>
                            <a:srgbClr val="ED7D3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×</a:t>
                      </a:r>
                    </a:p>
                  </a:txBody>
                  <a:tcPr marL="6973" marR="6973" marT="69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 dirty="0">
                          <a:solidFill>
                            <a:srgbClr val="ED7D3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√</a:t>
                      </a:r>
                    </a:p>
                  </a:txBody>
                  <a:tcPr marL="6973" marR="6973" marT="69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171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>
                          <a:solidFill>
                            <a:srgbClr val="ED7D3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个性服饰搭配</a:t>
                      </a:r>
                    </a:p>
                  </a:txBody>
                  <a:tcPr marL="6973" marR="6973" marT="69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1" i="0" u="none" strike="noStrike">
                          <a:solidFill>
                            <a:srgbClr val="ED7D3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×</a:t>
                      </a:r>
                    </a:p>
                  </a:txBody>
                  <a:tcPr marL="6973" marR="6973" marT="69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1" i="0" u="none" strike="noStrike">
                          <a:solidFill>
                            <a:srgbClr val="ED7D3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×</a:t>
                      </a:r>
                    </a:p>
                  </a:txBody>
                  <a:tcPr marL="6973" marR="6973" marT="69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1" i="0" u="none" strike="noStrike" dirty="0">
                          <a:solidFill>
                            <a:srgbClr val="ED7D3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×</a:t>
                      </a:r>
                    </a:p>
                  </a:txBody>
                  <a:tcPr marL="6973" marR="6973" marT="69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1" i="0" u="none" strike="noStrike" dirty="0">
                          <a:solidFill>
                            <a:srgbClr val="ED7D3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×</a:t>
                      </a:r>
                    </a:p>
                  </a:txBody>
                  <a:tcPr marL="6973" marR="6973" marT="69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 dirty="0">
                          <a:solidFill>
                            <a:srgbClr val="ED7D3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√</a:t>
                      </a:r>
                    </a:p>
                  </a:txBody>
                  <a:tcPr marL="6973" marR="6973" marT="69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171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>
                          <a:solidFill>
                            <a:srgbClr val="ED7D3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便捷社交互动</a:t>
                      </a:r>
                    </a:p>
                  </a:txBody>
                  <a:tcPr marL="6973" marR="6973" marT="69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1" i="0" u="none" strike="noStrike">
                          <a:solidFill>
                            <a:srgbClr val="ED7D3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×</a:t>
                      </a:r>
                    </a:p>
                  </a:txBody>
                  <a:tcPr marL="6973" marR="6973" marT="69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1" i="0" u="none" strike="noStrike">
                          <a:solidFill>
                            <a:srgbClr val="ED7D3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×</a:t>
                      </a:r>
                    </a:p>
                  </a:txBody>
                  <a:tcPr marL="6973" marR="6973" marT="69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1" i="0" u="none" strike="noStrike">
                          <a:solidFill>
                            <a:srgbClr val="ED7D3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×</a:t>
                      </a:r>
                    </a:p>
                  </a:txBody>
                  <a:tcPr marL="6973" marR="6973" marT="69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1" i="0" u="none" strike="noStrike" dirty="0">
                          <a:solidFill>
                            <a:srgbClr val="ED7D3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×</a:t>
                      </a:r>
                    </a:p>
                  </a:txBody>
                  <a:tcPr marL="6973" marR="6973" marT="69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 dirty="0">
                          <a:solidFill>
                            <a:srgbClr val="ED7D3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√</a:t>
                      </a:r>
                    </a:p>
                  </a:txBody>
                  <a:tcPr marL="6973" marR="6973" marT="69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171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>
                          <a:solidFill>
                            <a:srgbClr val="ED7D3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精准推荐购衣</a:t>
                      </a:r>
                    </a:p>
                  </a:txBody>
                  <a:tcPr marL="6973" marR="6973" marT="69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1" i="0" u="none" strike="noStrike" dirty="0">
                          <a:solidFill>
                            <a:srgbClr val="ED7D3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×</a:t>
                      </a:r>
                    </a:p>
                  </a:txBody>
                  <a:tcPr marL="6973" marR="6973" marT="69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1" i="0" u="none" strike="noStrike">
                          <a:solidFill>
                            <a:srgbClr val="ED7D3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×</a:t>
                      </a:r>
                    </a:p>
                  </a:txBody>
                  <a:tcPr marL="6973" marR="6973" marT="69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1" i="0" u="none" strike="noStrike">
                          <a:solidFill>
                            <a:srgbClr val="ED7D3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×</a:t>
                      </a:r>
                    </a:p>
                  </a:txBody>
                  <a:tcPr marL="6973" marR="6973" marT="69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1" i="0" u="none" strike="noStrike">
                          <a:solidFill>
                            <a:srgbClr val="ED7D3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×</a:t>
                      </a:r>
                    </a:p>
                  </a:txBody>
                  <a:tcPr marL="6973" marR="6973" marT="69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 dirty="0">
                          <a:solidFill>
                            <a:srgbClr val="ED7D3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√</a:t>
                      </a:r>
                    </a:p>
                  </a:txBody>
                  <a:tcPr marL="6973" marR="6973" marT="69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9"/>
          <p:cNvSpPr>
            <a:spLocks noChangeArrowheads="1"/>
          </p:cNvSpPr>
          <p:nvPr/>
        </p:nvSpPr>
        <p:spPr bwMode="auto">
          <a:xfrm>
            <a:off x="3873500" y="0"/>
            <a:ext cx="1276350" cy="549275"/>
          </a:xfrm>
          <a:prstGeom prst="rect">
            <a:avLst/>
          </a:prstGeom>
          <a:solidFill>
            <a:srgbClr val="AFE6F5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sz="15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发展规划</a:t>
            </a:r>
          </a:p>
        </p:txBody>
      </p:sp>
      <p:sp>
        <p:nvSpPr>
          <p:cNvPr id="7171" name="直接连接符 13"/>
          <p:cNvSpPr>
            <a:spLocks noChangeShapeType="1"/>
          </p:cNvSpPr>
          <p:nvPr/>
        </p:nvSpPr>
        <p:spPr bwMode="auto">
          <a:xfrm flipH="1">
            <a:off x="7019925" y="533400"/>
            <a:ext cx="1917700" cy="1588"/>
          </a:xfrm>
          <a:prstGeom prst="line">
            <a:avLst/>
          </a:prstGeom>
          <a:noFill/>
          <a:ln w="6350">
            <a:solidFill>
              <a:srgbClr val="E6F5E1"/>
            </a:solidFill>
            <a:miter lim="800000"/>
            <a:headEnd type="triangle" w="lg" len="lg"/>
            <a:tailEnd type="oval" w="sm" len="sm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172" name="TextBox 4"/>
          <p:cNvSpPr>
            <a:spLocks noChangeArrowheads="1"/>
          </p:cNvSpPr>
          <p:nvPr/>
        </p:nvSpPr>
        <p:spPr bwMode="auto">
          <a:xfrm>
            <a:off x="7362825" y="117475"/>
            <a:ext cx="1450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zh-CN" altLang="en-US" sz="2400" b="1">
                <a:solidFill>
                  <a:srgbClr val="FFC68D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商业模式</a:t>
            </a:r>
            <a:endParaRPr lang="zh-CN" altLang="en-US"/>
          </a:p>
        </p:txBody>
      </p:sp>
      <p:sp>
        <p:nvSpPr>
          <p:cNvPr id="7173" name="矩形 6"/>
          <p:cNvSpPr>
            <a:spLocks noChangeArrowheads="1"/>
          </p:cNvSpPr>
          <p:nvPr/>
        </p:nvSpPr>
        <p:spPr bwMode="auto">
          <a:xfrm>
            <a:off x="0" y="-6350"/>
            <a:ext cx="1276350" cy="833438"/>
          </a:xfrm>
          <a:prstGeom prst="rect">
            <a:avLst/>
          </a:prstGeom>
          <a:solidFill>
            <a:srgbClr val="19B4DC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sz="2100" b="1">
                <a:solidFill>
                  <a:srgbClr val="E6F5E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项目介绍</a:t>
            </a:r>
          </a:p>
        </p:txBody>
      </p:sp>
      <p:sp>
        <p:nvSpPr>
          <p:cNvPr id="7174" name="矩形 7"/>
          <p:cNvSpPr>
            <a:spLocks noChangeArrowheads="1"/>
          </p:cNvSpPr>
          <p:nvPr/>
        </p:nvSpPr>
        <p:spPr bwMode="auto">
          <a:xfrm>
            <a:off x="1290638" y="-12700"/>
            <a:ext cx="1276350" cy="546100"/>
          </a:xfrm>
          <a:prstGeom prst="rect">
            <a:avLst/>
          </a:prstGeom>
          <a:solidFill>
            <a:srgbClr val="AFE6F5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sz="15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竞争实力</a:t>
            </a:r>
          </a:p>
        </p:txBody>
      </p:sp>
      <p:sp>
        <p:nvSpPr>
          <p:cNvPr id="7175" name="矩形 8"/>
          <p:cNvSpPr>
            <a:spLocks noChangeArrowheads="1"/>
          </p:cNvSpPr>
          <p:nvPr/>
        </p:nvSpPr>
        <p:spPr bwMode="auto">
          <a:xfrm>
            <a:off x="2582863" y="-14288"/>
            <a:ext cx="1276350" cy="546101"/>
          </a:xfrm>
          <a:prstGeom prst="rect">
            <a:avLst/>
          </a:prstGeom>
          <a:solidFill>
            <a:srgbClr val="AFE6F5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sz="15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市场规模</a:t>
            </a:r>
          </a:p>
        </p:txBody>
      </p:sp>
      <p:sp>
        <p:nvSpPr>
          <p:cNvPr id="7176" name="矩形 11"/>
          <p:cNvSpPr>
            <a:spLocks noChangeArrowheads="1"/>
          </p:cNvSpPr>
          <p:nvPr/>
        </p:nvSpPr>
        <p:spPr bwMode="auto">
          <a:xfrm>
            <a:off x="0" y="6597650"/>
            <a:ext cx="9139238" cy="260350"/>
          </a:xfrm>
          <a:prstGeom prst="rect">
            <a:avLst/>
          </a:prstGeom>
          <a:solidFill>
            <a:srgbClr val="19B4DC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endParaRPr lang="zh-CN" altLang="zh-CN" sz="1300">
              <a:solidFill>
                <a:srgbClr val="CCEDC7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7177" name="椭圆 12"/>
          <p:cNvSpPr>
            <a:spLocks noChangeArrowheads="1"/>
          </p:cNvSpPr>
          <p:nvPr/>
        </p:nvSpPr>
        <p:spPr bwMode="auto">
          <a:xfrm>
            <a:off x="3924300" y="6381750"/>
            <a:ext cx="1414463" cy="504825"/>
          </a:xfrm>
          <a:prstGeom prst="ellipse">
            <a:avLst/>
          </a:prstGeom>
          <a:solidFill>
            <a:srgbClr val="AFE6F5"/>
          </a:solidFill>
          <a:ln w="1270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sz="1300">
                <a:solidFill>
                  <a:srgbClr val="19B4DC"/>
                </a:solidFill>
                <a:latin typeface="宋体" pitchFamily="2" charset="-122"/>
                <a:ea typeface="微软雅黑" pitchFamily="34" charset="-122"/>
                <a:sym typeface="宋体" pitchFamily="2" charset="-122"/>
              </a:rPr>
              <a:t>懒人衣橱</a:t>
            </a:r>
          </a:p>
        </p:txBody>
      </p:sp>
      <p:sp>
        <p:nvSpPr>
          <p:cNvPr id="192" name="AutoShape 283"/>
          <p:cNvSpPr>
            <a:spLocks noChangeArrowheads="1"/>
          </p:cNvSpPr>
          <p:nvPr/>
        </p:nvSpPr>
        <p:spPr bwMode="auto">
          <a:xfrm rot="2428271" flipH="1">
            <a:off x="2899344" y="1329397"/>
            <a:ext cx="1506537" cy="2765425"/>
          </a:xfrm>
          <a:prstGeom prst="moon">
            <a:avLst>
              <a:gd name="adj" fmla="val 13625"/>
            </a:avLst>
          </a:prstGeom>
          <a:solidFill>
            <a:srgbClr val="C9C9C9">
              <a:alpha val="28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1800"/>
              </a:spcBef>
              <a:buClr>
                <a:srgbClr val="E71705"/>
              </a:buClr>
              <a:buSzPct val="60000"/>
              <a:buFont typeface="Wingdings" panose="05000000000000000000" pitchFamily="2" charset="2"/>
              <a:buNone/>
            </a:pPr>
            <a:endParaRPr lang="zh-CN" altLang="zh-CN"/>
          </a:p>
        </p:txBody>
      </p:sp>
      <p:sp>
        <p:nvSpPr>
          <p:cNvPr id="193" name="Line 71"/>
          <p:cNvSpPr>
            <a:spLocks noChangeShapeType="1"/>
          </p:cNvSpPr>
          <p:nvPr/>
        </p:nvSpPr>
        <p:spPr bwMode="auto">
          <a:xfrm rot="20560554">
            <a:off x="2708844" y="1865972"/>
            <a:ext cx="3009900" cy="0"/>
          </a:xfrm>
          <a:prstGeom prst="line">
            <a:avLst/>
          </a:prstGeom>
          <a:noFill/>
          <a:ln w="9525" cmpd="sng">
            <a:solidFill>
              <a:srgbClr val="C0C0C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94" name="Line 72"/>
          <p:cNvSpPr>
            <a:spLocks noChangeShapeType="1"/>
          </p:cNvSpPr>
          <p:nvPr/>
        </p:nvSpPr>
        <p:spPr bwMode="auto">
          <a:xfrm rot="20560554">
            <a:off x="2961256" y="1859622"/>
            <a:ext cx="2859088" cy="1585913"/>
          </a:xfrm>
          <a:prstGeom prst="line">
            <a:avLst/>
          </a:prstGeom>
          <a:noFill/>
          <a:ln w="9525" cmpd="sng">
            <a:solidFill>
              <a:srgbClr val="C0C0C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95" name="Line 73"/>
          <p:cNvSpPr>
            <a:spLocks noChangeShapeType="1"/>
          </p:cNvSpPr>
          <p:nvPr/>
        </p:nvSpPr>
        <p:spPr bwMode="auto">
          <a:xfrm rot="20560554">
            <a:off x="3145406" y="2048535"/>
            <a:ext cx="1425575" cy="2722562"/>
          </a:xfrm>
          <a:prstGeom prst="line">
            <a:avLst/>
          </a:prstGeom>
          <a:noFill/>
          <a:ln w="9525" cmpd="sng">
            <a:solidFill>
              <a:srgbClr val="C0C0C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96" name="Line 74"/>
          <p:cNvSpPr>
            <a:spLocks noChangeShapeType="1"/>
          </p:cNvSpPr>
          <p:nvPr/>
        </p:nvSpPr>
        <p:spPr bwMode="auto">
          <a:xfrm rot="20560554" flipH="1">
            <a:off x="2475481" y="2377147"/>
            <a:ext cx="744538" cy="2803525"/>
          </a:xfrm>
          <a:prstGeom prst="line">
            <a:avLst/>
          </a:prstGeom>
          <a:noFill/>
          <a:ln w="9525" cmpd="sng">
            <a:solidFill>
              <a:srgbClr val="C0C0C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197" name="Picture 70" descr="shadow_1_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581" y="2226335"/>
            <a:ext cx="641350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8" name="Group 233"/>
          <p:cNvGrpSpPr>
            <a:grpSpLocks/>
          </p:cNvGrpSpPr>
          <p:nvPr/>
        </p:nvGrpSpPr>
        <p:grpSpPr bwMode="auto">
          <a:xfrm>
            <a:off x="5220269" y="2350160"/>
            <a:ext cx="962025" cy="1009650"/>
            <a:chOff x="0" y="0"/>
            <a:chExt cx="606" cy="636"/>
          </a:xfrm>
        </p:grpSpPr>
        <p:pic>
          <p:nvPicPr>
            <p:cNvPr id="199" name="Picture 169" descr="light_shadow"/>
            <p:cNvPicPr>
              <a:picLocks noChangeAspect="1" noChangeArrowheads="1"/>
            </p:cNvPicPr>
            <p:nvPr/>
          </p:nvPicPr>
          <p:blipFill>
            <a:blip r:embed="rId4" cstate="print">
              <a:lum bright="-84000" contrast="-4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" y="498"/>
              <a:ext cx="498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0" name="Picture 170" descr="circuler_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06" cy="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01" name="Oval 171"/>
            <p:cNvGrpSpPr>
              <a:grpSpLocks/>
            </p:cNvGrpSpPr>
            <p:nvPr/>
          </p:nvGrpSpPr>
          <p:grpSpPr bwMode="auto">
            <a:xfrm>
              <a:off x="2" y="0"/>
              <a:ext cx="599" cy="588"/>
              <a:chOff x="0" y="0"/>
              <a:chExt cx="950976" cy="932688"/>
            </a:xfrm>
          </p:grpSpPr>
          <p:pic>
            <p:nvPicPr>
              <p:cNvPr id="214" name="Oval 171"/>
              <p:cNvPicPr>
                <a:picLocks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950976" cy="932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5" name="Text Box 15"/>
              <p:cNvSpPr>
                <a:spLocks noChangeArrowheads="1"/>
              </p:cNvSpPr>
              <p:nvPr/>
            </p:nvSpPr>
            <p:spPr bwMode="auto">
              <a:xfrm>
                <a:off x="136971" y="136913"/>
                <a:ext cx="675765" cy="658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endParaRPr lang="zh-CN" altLang="zh-CN" b="1"/>
              </a:p>
            </p:txBody>
          </p:sp>
        </p:grpSp>
        <p:grpSp>
          <p:nvGrpSpPr>
            <p:cNvPr id="202" name="Group 172"/>
            <p:cNvGrpSpPr>
              <a:grpSpLocks/>
            </p:cNvGrpSpPr>
            <p:nvPr/>
          </p:nvGrpSpPr>
          <p:grpSpPr bwMode="auto">
            <a:xfrm rot="-1045052" flipH="1" flipV="1">
              <a:off x="48" y="486"/>
              <a:ext cx="470" cy="111"/>
              <a:chOff x="0" y="0"/>
              <a:chExt cx="893" cy="246"/>
            </a:xfrm>
          </p:grpSpPr>
          <p:grpSp>
            <p:nvGrpSpPr>
              <p:cNvPr id="204" name="Group 173"/>
              <p:cNvGrpSpPr>
                <a:grpSpLocks/>
              </p:cNvGrpSpPr>
              <p:nvPr/>
            </p:nvGrpSpPr>
            <p:grpSpPr bwMode="auto">
              <a:xfrm>
                <a:off x="0" y="0"/>
                <a:ext cx="743" cy="185"/>
                <a:chOff x="0" y="0"/>
                <a:chExt cx="1118" cy="279"/>
              </a:xfrm>
            </p:grpSpPr>
            <p:sp>
              <p:nvSpPr>
                <p:cNvPr id="210" name="AutoShape 174"/>
                <p:cNvSpPr>
                  <a:spLocks noChangeArrowheads="1"/>
                </p:cNvSpPr>
                <p:nvPr/>
              </p:nvSpPr>
              <p:spPr bwMode="auto">
                <a:xfrm rot="5263130">
                  <a:off x="289" y="-294"/>
                  <a:ext cx="227" cy="816"/>
                </a:xfrm>
                <a:prstGeom prst="moon">
                  <a:avLst>
                    <a:gd name="adj" fmla="val 49769"/>
                  </a:avLst>
                </a:prstGeom>
                <a:solidFill>
                  <a:srgbClr val="5F5F5F">
                    <a:alpha val="3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ts val="1800"/>
                    </a:spcBef>
                    <a:buClr>
                      <a:srgbClr val="E71705"/>
                    </a:buClr>
                    <a:buSzPct val="60000"/>
                    <a:buFont typeface="Wingdings" panose="05000000000000000000" pitchFamily="2" charset="2"/>
                    <a:buNone/>
                  </a:pPr>
                  <a:endParaRPr lang="zh-CN" altLang="zh-CN"/>
                </a:p>
              </p:txBody>
            </p:sp>
            <p:sp>
              <p:nvSpPr>
                <p:cNvPr id="211" name="AutoShape 175"/>
                <p:cNvSpPr>
                  <a:spLocks noChangeArrowheads="1"/>
                </p:cNvSpPr>
                <p:nvPr/>
              </p:nvSpPr>
              <p:spPr bwMode="auto">
                <a:xfrm rot="6078281">
                  <a:off x="425" y="-294"/>
                  <a:ext cx="227" cy="816"/>
                </a:xfrm>
                <a:prstGeom prst="moon">
                  <a:avLst>
                    <a:gd name="adj" fmla="val 49769"/>
                  </a:avLst>
                </a:prstGeom>
                <a:solidFill>
                  <a:srgbClr val="5F5F5F">
                    <a:alpha val="3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ts val="1800"/>
                    </a:spcBef>
                    <a:buClr>
                      <a:srgbClr val="E71705"/>
                    </a:buClr>
                    <a:buSzPct val="60000"/>
                    <a:buFont typeface="Wingdings" panose="05000000000000000000" pitchFamily="2" charset="2"/>
                    <a:buNone/>
                  </a:pPr>
                  <a:endParaRPr lang="zh-CN" altLang="zh-CN"/>
                </a:p>
              </p:txBody>
            </p:sp>
            <p:sp>
              <p:nvSpPr>
                <p:cNvPr id="212" name="AutoShape 176"/>
                <p:cNvSpPr>
                  <a:spLocks noChangeArrowheads="1"/>
                </p:cNvSpPr>
                <p:nvPr/>
              </p:nvSpPr>
              <p:spPr bwMode="auto">
                <a:xfrm rot="6373927">
                  <a:off x="501" y="-272"/>
                  <a:ext cx="227" cy="816"/>
                </a:xfrm>
                <a:prstGeom prst="moon">
                  <a:avLst>
                    <a:gd name="adj" fmla="val 49769"/>
                  </a:avLst>
                </a:prstGeom>
                <a:solidFill>
                  <a:srgbClr val="5F5F5F">
                    <a:alpha val="3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ts val="1800"/>
                    </a:spcBef>
                    <a:buClr>
                      <a:srgbClr val="E71705"/>
                    </a:buClr>
                    <a:buSzPct val="60000"/>
                    <a:buFont typeface="Wingdings" panose="05000000000000000000" pitchFamily="2" charset="2"/>
                    <a:buNone/>
                  </a:pPr>
                  <a:endParaRPr lang="zh-CN" altLang="zh-CN"/>
                </a:p>
              </p:txBody>
            </p:sp>
            <p:sp>
              <p:nvSpPr>
                <p:cNvPr id="213" name="AutoShape 177"/>
                <p:cNvSpPr>
                  <a:spLocks noChangeArrowheads="1"/>
                </p:cNvSpPr>
                <p:nvPr/>
              </p:nvSpPr>
              <p:spPr bwMode="auto">
                <a:xfrm rot="6906313">
                  <a:off x="591" y="-242"/>
                  <a:ext cx="227" cy="816"/>
                </a:xfrm>
                <a:prstGeom prst="moon">
                  <a:avLst>
                    <a:gd name="adj" fmla="val 49769"/>
                  </a:avLst>
                </a:prstGeom>
                <a:solidFill>
                  <a:srgbClr val="5F5F5F">
                    <a:alpha val="3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ts val="1800"/>
                    </a:spcBef>
                    <a:buClr>
                      <a:srgbClr val="E71705"/>
                    </a:buClr>
                    <a:buSzPct val="60000"/>
                    <a:buFont typeface="Wingdings" panose="05000000000000000000" pitchFamily="2" charset="2"/>
                    <a:buNone/>
                  </a:pPr>
                  <a:endParaRPr lang="zh-CN" altLang="zh-CN"/>
                </a:p>
              </p:txBody>
            </p:sp>
          </p:grpSp>
          <p:grpSp>
            <p:nvGrpSpPr>
              <p:cNvPr id="205" name="Group 178"/>
              <p:cNvGrpSpPr>
                <a:grpSpLocks/>
              </p:cNvGrpSpPr>
              <p:nvPr/>
            </p:nvGrpSpPr>
            <p:grpSpPr bwMode="auto">
              <a:xfrm rot="1353540">
                <a:off x="150" y="60"/>
                <a:ext cx="743" cy="186"/>
                <a:chOff x="0" y="0"/>
                <a:chExt cx="1118" cy="279"/>
              </a:xfrm>
            </p:grpSpPr>
            <p:sp>
              <p:nvSpPr>
                <p:cNvPr id="206" name="AutoShape 179"/>
                <p:cNvSpPr>
                  <a:spLocks noChangeArrowheads="1"/>
                </p:cNvSpPr>
                <p:nvPr/>
              </p:nvSpPr>
              <p:spPr bwMode="auto">
                <a:xfrm rot="5263130">
                  <a:off x="289" y="-294"/>
                  <a:ext cx="227" cy="816"/>
                </a:xfrm>
                <a:prstGeom prst="moon">
                  <a:avLst>
                    <a:gd name="adj" fmla="val 49769"/>
                  </a:avLst>
                </a:prstGeom>
                <a:solidFill>
                  <a:srgbClr val="FFFFFF">
                    <a:alpha val="9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ts val="1800"/>
                    </a:spcBef>
                    <a:buClr>
                      <a:srgbClr val="E71705"/>
                    </a:buClr>
                    <a:buSzPct val="60000"/>
                    <a:buFont typeface="Wingdings" panose="05000000000000000000" pitchFamily="2" charset="2"/>
                    <a:buNone/>
                  </a:pPr>
                  <a:endParaRPr lang="zh-CN" altLang="zh-CN"/>
                </a:p>
              </p:txBody>
            </p:sp>
            <p:sp>
              <p:nvSpPr>
                <p:cNvPr id="207" name="AutoShape 180"/>
                <p:cNvSpPr>
                  <a:spLocks noChangeArrowheads="1"/>
                </p:cNvSpPr>
                <p:nvPr/>
              </p:nvSpPr>
              <p:spPr bwMode="auto">
                <a:xfrm rot="6078281">
                  <a:off x="425" y="-294"/>
                  <a:ext cx="227" cy="816"/>
                </a:xfrm>
                <a:prstGeom prst="moon">
                  <a:avLst>
                    <a:gd name="adj" fmla="val 49769"/>
                  </a:avLst>
                </a:prstGeom>
                <a:solidFill>
                  <a:srgbClr val="5F5F5F">
                    <a:alpha val="3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ts val="1800"/>
                    </a:spcBef>
                    <a:buClr>
                      <a:srgbClr val="E71705"/>
                    </a:buClr>
                    <a:buSzPct val="60000"/>
                    <a:buFont typeface="Wingdings" panose="05000000000000000000" pitchFamily="2" charset="2"/>
                    <a:buNone/>
                  </a:pPr>
                  <a:endParaRPr lang="zh-CN" altLang="zh-CN"/>
                </a:p>
              </p:txBody>
            </p:sp>
            <p:sp>
              <p:nvSpPr>
                <p:cNvPr id="208" name="AutoShape 181"/>
                <p:cNvSpPr>
                  <a:spLocks noChangeArrowheads="1"/>
                </p:cNvSpPr>
                <p:nvPr/>
              </p:nvSpPr>
              <p:spPr bwMode="auto">
                <a:xfrm rot="6373927">
                  <a:off x="501" y="-272"/>
                  <a:ext cx="227" cy="816"/>
                </a:xfrm>
                <a:prstGeom prst="moon">
                  <a:avLst>
                    <a:gd name="adj" fmla="val 49769"/>
                  </a:avLst>
                </a:prstGeom>
                <a:solidFill>
                  <a:srgbClr val="5F5F5F">
                    <a:alpha val="3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ts val="1800"/>
                    </a:spcBef>
                    <a:buClr>
                      <a:srgbClr val="E71705"/>
                    </a:buClr>
                    <a:buSzPct val="60000"/>
                    <a:buFont typeface="Wingdings" panose="05000000000000000000" pitchFamily="2" charset="2"/>
                    <a:buNone/>
                  </a:pPr>
                  <a:endParaRPr lang="zh-CN" altLang="zh-CN"/>
                </a:p>
              </p:txBody>
            </p:sp>
            <p:sp>
              <p:nvSpPr>
                <p:cNvPr id="209" name="AutoShape 182"/>
                <p:cNvSpPr>
                  <a:spLocks noChangeArrowheads="1"/>
                </p:cNvSpPr>
                <p:nvPr/>
              </p:nvSpPr>
              <p:spPr bwMode="auto">
                <a:xfrm rot="6906313">
                  <a:off x="591" y="-242"/>
                  <a:ext cx="227" cy="816"/>
                </a:xfrm>
                <a:prstGeom prst="moon">
                  <a:avLst>
                    <a:gd name="adj" fmla="val 49769"/>
                  </a:avLst>
                </a:prstGeom>
                <a:solidFill>
                  <a:srgbClr val="5F5F5F">
                    <a:alpha val="3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ts val="1800"/>
                    </a:spcBef>
                    <a:buClr>
                      <a:srgbClr val="E71705"/>
                    </a:buClr>
                    <a:buSzPct val="60000"/>
                    <a:buFont typeface="Wingdings" panose="05000000000000000000" pitchFamily="2" charset="2"/>
                    <a:buNone/>
                  </a:pPr>
                  <a:endParaRPr lang="zh-CN" altLang="zh-CN"/>
                </a:p>
              </p:txBody>
            </p:sp>
          </p:grpSp>
        </p:grpSp>
        <p:sp>
          <p:nvSpPr>
            <p:cNvPr id="203" name="Freeform 183"/>
            <p:cNvSpPr>
              <a:spLocks noChangeArrowheads="1"/>
            </p:cNvSpPr>
            <p:nvPr/>
          </p:nvSpPr>
          <p:spPr bwMode="auto">
            <a:xfrm>
              <a:off x="62" y="12"/>
              <a:ext cx="473" cy="204"/>
            </a:xfrm>
            <a:custGeom>
              <a:avLst/>
              <a:gdLst>
                <a:gd name="T0" fmla="*/ 1301 w 1321"/>
                <a:gd name="T1" fmla="*/ 401 h 712"/>
                <a:gd name="T2" fmla="*/ 1317 w 1321"/>
                <a:gd name="T3" fmla="*/ 442 h 712"/>
                <a:gd name="T4" fmla="*/ 1321 w 1321"/>
                <a:gd name="T5" fmla="*/ 481 h 712"/>
                <a:gd name="T6" fmla="*/ 1315 w 1321"/>
                <a:gd name="T7" fmla="*/ 516 h 712"/>
                <a:gd name="T8" fmla="*/ 1298 w 1321"/>
                <a:gd name="T9" fmla="*/ 550 h 712"/>
                <a:gd name="T10" fmla="*/ 1272 w 1321"/>
                <a:gd name="T11" fmla="*/ 579 h 712"/>
                <a:gd name="T12" fmla="*/ 1239 w 1321"/>
                <a:gd name="T13" fmla="*/ 604 h 712"/>
                <a:gd name="T14" fmla="*/ 1196 w 1321"/>
                <a:gd name="T15" fmla="*/ 628 h 712"/>
                <a:gd name="T16" fmla="*/ 1147 w 1321"/>
                <a:gd name="T17" fmla="*/ 649 h 712"/>
                <a:gd name="T18" fmla="*/ 1092 w 1321"/>
                <a:gd name="T19" fmla="*/ 667 h 712"/>
                <a:gd name="T20" fmla="*/ 1031 w 1321"/>
                <a:gd name="T21" fmla="*/ 683 h 712"/>
                <a:gd name="T22" fmla="*/ 967 w 1321"/>
                <a:gd name="T23" fmla="*/ 694 h 712"/>
                <a:gd name="T24" fmla="*/ 896 w 1321"/>
                <a:gd name="T25" fmla="*/ 704 h 712"/>
                <a:gd name="T26" fmla="*/ 824 w 1321"/>
                <a:gd name="T27" fmla="*/ 710 h 712"/>
                <a:gd name="T28" fmla="*/ 795 w 1321"/>
                <a:gd name="T29" fmla="*/ 712 h 712"/>
                <a:gd name="T30" fmla="*/ 476 w 1321"/>
                <a:gd name="T31" fmla="*/ 712 h 712"/>
                <a:gd name="T32" fmla="*/ 472 w 1321"/>
                <a:gd name="T33" fmla="*/ 712 h 712"/>
                <a:gd name="T34" fmla="*/ 409 w 1321"/>
                <a:gd name="T35" fmla="*/ 708 h 712"/>
                <a:gd name="T36" fmla="*/ 348 w 1321"/>
                <a:gd name="T37" fmla="*/ 704 h 712"/>
                <a:gd name="T38" fmla="*/ 290 w 1321"/>
                <a:gd name="T39" fmla="*/ 696 h 712"/>
                <a:gd name="T40" fmla="*/ 235 w 1321"/>
                <a:gd name="T41" fmla="*/ 689 h 712"/>
                <a:gd name="T42" fmla="*/ 186 w 1321"/>
                <a:gd name="T43" fmla="*/ 677 h 712"/>
                <a:gd name="T44" fmla="*/ 141 w 1321"/>
                <a:gd name="T45" fmla="*/ 663 h 712"/>
                <a:gd name="T46" fmla="*/ 102 w 1321"/>
                <a:gd name="T47" fmla="*/ 648 h 712"/>
                <a:gd name="T48" fmla="*/ 67 w 1321"/>
                <a:gd name="T49" fmla="*/ 630 h 712"/>
                <a:gd name="T50" fmla="*/ 39 w 1321"/>
                <a:gd name="T51" fmla="*/ 608 h 712"/>
                <a:gd name="T52" fmla="*/ 18 w 1321"/>
                <a:gd name="T53" fmla="*/ 583 h 712"/>
                <a:gd name="T54" fmla="*/ 6 w 1321"/>
                <a:gd name="T55" fmla="*/ 554 h 712"/>
                <a:gd name="T56" fmla="*/ 0 w 1321"/>
                <a:gd name="T57" fmla="*/ 524 h 712"/>
                <a:gd name="T58" fmla="*/ 0 w 1321"/>
                <a:gd name="T59" fmla="*/ 520 h 712"/>
                <a:gd name="T60" fmla="*/ 4 w 1321"/>
                <a:gd name="T61" fmla="*/ 487 h 712"/>
                <a:gd name="T62" fmla="*/ 16 w 1321"/>
                <a:gd name="T63" fmla="*/ 446 h 712"/>
                <a:gd name="T64" fmla="*/ 51 w 1321"/>
                <a:gd name="T65" fmla="*/ 370 h 712"/>
                <a:gd name="T66" fmla="*/ 94 w 1321"/>
                <a:gd name="T67" fmla="*/ 299 h 712"/>
                <a:gd name="T68" fmla="*/ 147 w 1321"/>
                <a:gd name="T69" fmla="*/ 235 h 712"/>
                <a:gd name="T70" fmla="*/ 204 w 1321"/>
                <a:gd name="T71" fmla="*/ 176 h 712"/>
                <a:gd name="T72" fmla="*/ 270 w 1321"/>
                <a:gd name="T73" fmla="*/ 125 h 712"/>
                <a:gd name="T74" fmla="*/ 341 w 1321"/>
                <a:gd name="T75" fmla="*/ 82 h 712"/>
                <a:gd name="T76" fmla="*/ 415 w 1321"/>
                <a:gd name="T77" fmla="*/ 47 h 712"/>
                <a:gd name="T78" fmla="*/ 497 w 1321"/>
                <a:gd name="T79" fmla="*/ 21 h 712"/>
                <a:gd name="T80" fmla="*/ 581 w 1321"/>
                <a:gd name="T81" fmla="*/ 6 h 712"/>
                <a:gd name="T82" fmla="*/ 667 w 1321"/>
                <a:gd name="T83" fmla="*/ 0 h 712"/>
                <a:gd name="T84" fmla="*/ 759 w 1321"/>
                <a:gd name="T85" fmla="*/ 6 h 712"/>
                <a:gd name="T86" fmla="*/ 847 w 1321"/>
                <a:gd name="T87" fmla="*/ 23 h 712"/>
                <a:gd name="T88" fmla="*/ 932 w 1321"/>
                <a:gd name="T89" fmla="*/ 53 h 712"/>
                <a:gd name="T90" fmla="*/ 1010 w 1321"/>
                <a:gd name="T91" fmla="*/ 90 h 712"/>
                <a:gd name="T92" fmla="*/ 1082 w 1321"/>
                <a:gd name="T93" fmla="*/ 137 h 712"/>
                <a:gd name="T94" fmla="*/ 1149 w 1321"/>
                <a:gd name="T95" fmla="*/ 194 h 712"/>
                <a:gd name="T96" fmla="*/ 1208 w 1321"/>
                <a:gd name="T97" fmla="*/ 256 h 712"/>
                <a:gd name="T98" fmla="*/ 1258 w 1321"/>
                <a:gd name="T99" fmla="*/ 325 h 712"/>
                <a:gd name="T100" fmla="*/ 1301 w 1321"/>
                <a:gd name="T101" fmla="*/ 401 h 71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321"/>
                <a:gd name="T154" fmla="*/ 0 h 712"/>
                <a:gd name="T155" fmla="*/ 1321 w 1321"/>
                <a:gd name="T156" fmla="*/ 712 h 71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CAF6A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216" name="Text Box 184"/>
          <p:cNvSpPr>
            <a:spLocks noChangeArrowheads="1"/>
          </p:cNvSpPr>
          <p:nvPr/>
        </p:nvSpPr>
        <p:spPr bwMode="auto">
          <a:xfrm>
            <a:off x="5220269" y="2493035"/>
            <a:ext cx="1009650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1800"/>
              </a:spcBef>
              <a:buClr>
                <a:srgbClr val="E71705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003366"/>
                </a:solidFill>
                <a:sym typeface="Arial" panose="020B0604020202020204" pitchFamily="34" charset="0"/>
              </a:rPr>
              <a:t>商场活动推广</a:t>
            </a:r>
          </a:p>
        </p:txBody>
      </p:sp>
      <p:sp>
        <p:nvSpPr>
          <p:cNvPr id="217" name="Text Box 220"/>
          <p:cNvSpPr>
            <a:spLocks noChangeArrowheads="1"/>
          </p:cNvSpPr>
          <p:nvPr/>
        </p:nvSpPr>
        <p:spPr bwMode="auto">
          <a:xfrm>
            <a:off x="3515294" y="1675472"/>
            <a:ext cx="1639887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1800"/>
              </a:spcBef>
              <a:buClr>
                <a:srgbClr val="E71705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600" dirty="0"/>
              <a:t>平台服务费</a:t>
            </a:r>
            <a:endParaRPr lang="en-US" sz="1600" dirty="0"/>
          </a:p>
        </p:txBody>
      </p:sp>
      <p:sp>
        <p:nvSpPr>
          <p:cNvPr id="218" name="Text Box 221"/>
          <p:cNvSpPr>
            <a:spLocks noChangeArrowheads="1"/>
          </p:cNvSpPr>
          <p:nvPr/>
        </p:nvSpPr>
        <p:spPr bwMode="auto">
          <a:xfrm>
            <a:off x="3493069" y="2373972"/>
            <a:ext cx="1639887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1800"/>
              </a:spcBef>
              <a:buClr>
                <a:srgbClr val="E71705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600"/>
              <a:t>活动推广费</a:t>
            </a:r>
            <a:endParaRPr lang="zh-CN" altLang="en-US"/>
          </a:p>
        </p:txBody>
      </p:sp>
      <p:sp>
        <p:nvSpPr>
          <p:cNvPr id="219" name="Text Box 222"/>
          <p:cNvSpPr>
            <a:spLocks noChangeArrowheads="1"/>
          </p:cNvSpPr>
          <p:nvPr/>
        </p:nvSpPr>
        <p:spPr bwMode="auto">
          <a:xfrm>
            <a:off x="3110481" y="3039135"/>
            <a:ext cx="1639888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1800"/>
              </a:spcBef>
              <a:buClr>
                <a:srgbClr val="E71705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600"/>
              <a:t>交易佣金</a:t>
            </a:r>
            <a:endParaRPr lang="en-US" sz="1600"/>
          </a:p>
        </p:txBody>
      </p:sp>
      <p:sp>
        <p:nvSpPr>
          <p:cNvPr id="220" name="Text Box 223"/>
          <p:cNvSpPr>
            <a:spLocks noChangeArrowheads="1"/>
          </p:cNvSpPr>
          <p:nvPr/>
        </p:nvSpPr>
        <p:spPr bwMode="auto">
          <a:xfrm>
            <a:off x="2005581" y="3407435"/>
            <a:ext cx="16398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1800"/>
              </a:spcBef>
              <a:buClr>
                <a:srgbClr val="E71705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/>
              <a:t>会员费</a:t>
            </a:r>
          </a:p>
        </p:txBody>
      </p:sp>
      <p:sp>
        <p:nvSpPr>
          <p:cNvPr id="221" name="Rectangle 224"/>
          <p:cNvSpPr>
            <a:spLocks noChangeArrowheads="1"/>
          </p:cNvSpPr>
          <p:nvPr/>
        </p:nvSpPr>
        <p:spPr bwMode="auto">
          <a:xfrm>
            <a:off x="5999731" y="1178585"/>
            <a:ext cx="2006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FF3300"/>
              </a:buClr>
              <a:buSzPct val="115000"/>
              <a:buFont typeface="Wingdings" panose="05000000000000000000" pitchFamily="2" charset="2"/>
              <a:buNone/>
            </a:pP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用户支付线上搭配服务费，我们与搭款师将服务费分成</a:t>
            </a:r>
            <a:endParaRPr lang="en-US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22" name="Rectangle 225"/>
          <p:cNvSpPr>
            <a:spLocks noChangeArrowheads="1"/>
          </p:cNvSpPr>
          <p:nvPr/>
        </p:nvSpPr>
        <p:spPr bwMode="auto">
          <a:xfrm>
            <a:off x="6239443" y="2588285"/>
            <a:ext cx="193280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FF3300"/>
              </a:buClr>
              <a:buSzPct val="115000"/>
              <a:buFont typeface="Wingdings" panose="05000000000000000000" pitchFamily="2" charset="2"/>
              <a:buNone/>
            </a:pP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商场付费，推广商场个性化品牌活动</a:t>
            </a:r>
          </a:p>
        </p:txBody>
      </p:sp>
      <p:sp>
        <p:nvSpPr>
          <p:cNvPr id="223" name="Rectangle 226"/>
          <p:cNvSpPr>
            <a:spLocks noChangeArrowheads="1"/>
          </p:cNvSpPr>
          <p:nvPr/>
        </p:nvSpPr>
        <p:spPr bwMode="auto">
          <a:xfrm>
            <a:off x="5544118" y="4180547"/>
            <a:ext cx="2268107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chemeClr val="tx1"/>
              </a:buClr>
              <a:buSzPct val="100000"/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提供淘宝链接，按成交金额与淘宝商家分成，赚取佣金</a:t>
            </a:r>
          </a:p>
          <a:p>
            <a:pPr>
              <a:buClr>
                <a:schemeClr val="tx1"/>
              </a:buClr>
              <a:buSzPct val="100000"/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类似美丽说，将流量导向淘宝交易获得佣金</a:t>
            </a:r>
          </a:p>
        </p:txBody>
      </p:sp>
      <p:sp>
        <p:nvSpPr>
          <p:cNvPr id="224" name="Rectangle 227"/>
          <p:cNvSpPr>
            <a:spLocks noChangeArrowheads="1"/>
          </p:cNvSpPr>
          <p:nvPr/>
        </p:nvSpPr>
        <p:spPr bwMode="auto">
          <a:xfrm>
            <a:off x="946306" y="4935637"/>
            <a:ext cx="3673188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chemeClr val="tx1"/>
              </a:buClr>
              <a:buSzPct val="100000"/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类似迅雷vip，用户充值成为会员，金额不同等级不同</a:t>
            </a:r>
          </a:p>
          <a:p>
            <a:pPr>
              <a:buClr>
                <a:schemeClr val="tx1"/>
              </a:buClr>
              <a:buSzPct val="100000"/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会员服务：免费搭配、关闭推广、衣橱扩大、每天更多次个性搭配，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等级越高，衣橱越大，个性搭配次数更多</a:t>
            </a:r>
          </a:p>
        </p:txBody>
      </p:sp>
      <p:grpSp>
        <p:nvGrpSpPr>
          <p:cNvPr id="225" name="Group 250"/>
          <p:cNvGrpSpPr>
            <a:grpSpLocks/>
          </p:cNvGrpSpPr>
          <p:nvPr/>
        </p:nvGrpSpPr>
        <p:grpSpPr bwMode="auto">
          <a:xfrm>
            <a:off x="4286819" y="3782085"/>
            <a:ext cx="1193800" cy="1254125"/>
            <a:chOff x="0" y="0"/>
            <a:chExt cx="606" cy="636"/>
          </a:xfrm>
        </p:grpSpPr>
        <p:pic>
          <p:nvPicPr>
            <p:cNvPr id="226" name="Picture 251" descr="light_shadow"/>
            <p:cNvPicPr>
              <a:picLocks noChangeAspect="1" noChangeArrowheads="1"/>
            </p:cNvPicPr>
            <p:nvPr/>
          </p:nvPicPr>
          <p:blipFill>
            <a:blip r:embed="rId7">
              <a:lum bright="-84000" contrast="-4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" y="498"/>
              <a:ext cx="498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7" name="Picture 252" descr="circuler_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06" cy="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28" name="Oval 253"/>
            <p:cNvGrpSpPr>
              <a:grpSpLocks/>
            </p:cNvGrpSpPr>
            <p:nvPr/>
          </p:nvGrpSpPr>
          <p:grpSpPr bwMode="auto">
            <a:xfrm>
              <a:off x="-1" y="-1"/>
              <a:ext cx="603" cy="587"/>
              <a:chOff x="0" y="0"/>
              <a:chExt cx="1188720" cy="1158240"/>
            </a:xfrm>
          </p:grpSpPr>
          <p:pic>
            <p:nvPicPr>
              <p:cNvPr id="241" name="Oval 253"/>
              <p:cNvPicPr>
                <a:picLocks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188720" cy="1158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2" name="Text Box 61"/>
              <p:cNvSpPr>
                <a:spLocks noChangeArrowheads="1"/>
              </p:cNvSpPr>
              <p:nvPr/>
            </p:nvSpPr>
            <p:spPr bwMode="auto">
              <a:xfrm>
                <a:off x="175008" y="171163"/>
                <a:ext cx="838572" cy="8184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endParaRPr lang="zh-CN" altLang="zh-CN" b="1"/>
              </a:p>
            </p:txBody>
          </p:sp>
        </p:grpSp>
        <p:grpSp>
          <p:nvGrpSpPr>
            <p:cNvPr id="229" name="Group 254"/>
            <p:cNvGrpSpPr>
              <a:grpSpLocks/>
            </p:cNvGrpSpPr>
            <p:nvPr/>
          </p:nvGrpSpPr>
          <p:grpSpPr bwMode="auto">
            <a:xfrm rot="-1045052" flipH="1" flipV="1">
              <a:off x="48" y="486"/>
              <a:ext cx="470" cy="111"/>
              <a:chOff x="0" y="0"/>
              <a:chExt cx="893" cy="246"/>
            </a:xfrm>
          </p:grpSpPr>
          <p:grpSp>
            <p:nvGrpSpPr>
              <p:cNvPr id="231" name="Group 255"/>
              <p:cNvGrpSpPr>
                <a:grpSpLocks/>
              </p:cNvGrpSpPr>
              <p:nvPr/>
            </p:nvGrpSpPr>
            <p:grpSpPr bwMode="auto">
              <a:xfrm>
                <a:off x="0" y="0"/>
                <a:ext cx="743" cy="185"/>
                <a:chOff x="0" y="0"/>
                <a:chExt cx="1118" cy="279"/>
              </a:xfrm>
            </p:grpSpPr>
            <p:sp>
              <p:nvSpPr>
                <p:cNvPr id="237" name="AutoShape 256"/>
                <p:cNvSpPr>
                  <a:spLocks noChangeArrowheads="1"/>
                </p:cNvSpPr>
                <p:nvPr/>
              </p:nvSpPr>
              <p:spPr bwMode="auto">
                <a:xfrm rot="5263130">
                  <a:off x="289" y="-294"/>
                  <a:ext cx="227" cy="816"/>
                </a:xfrm>
                <a:prstGeom prst="moon">
                  <a:avLst>
                    <a:gd name="adj" fmla="val 49769"/>
                  </a:avLst>
                </a:prstGeom>
                <a:solidFill>
                  <a:srgbClr val="5F5F5F">
                    <a:alpha val="3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ts val="1800"/>
                    </a:spcBef>
                    <a:buClr>
                      <a:srgbClr val="E71705"/>
                    </a:buClr>
                    <a:buSzPct val="60000"/>
                    <a:buFont typeface="Wingdings" panose="05000000000000000000" pitchFamily="2" charset="2"/>
                    <a:buNone/>
                  </a:pPr>
                  <a:endParaRPr lang="zh-CN" altLang="zh-CN"/>
                </a:p>
              </p:txBody>
            </p:sp>
            <p:sp>
              <p:nvSpPr>
                <p:cNvPr id="238" name="AutoShape 257"/>
                <p:cNvSpPr>
                  <a:spLocks noChangeArrowheads="1"/>
                </p:cNvSpPr>
                <p:nvPr/>
              </p:nvSpPr>
              <p:spPr bwMode="auto">
                <a:xfrm rot="6078281">
                  <a:off x="425" y="-294"/>
                  <a:ext cx="227" cy="816"/>
                </a:xfrm>
                <a:prstGeom prst="moon">
                  <a:avLst>
                    <a:gd name="adj" fmla="val 49769"/>
                  </a:avLst>
                </a:prstGeom>
                <a:solidFill>
                  <a:srgbClr val="5F5F5F">
                    <a:alpha val="3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ts val="1800"/>
                    </a:spcBef>
                    <a:buClr>
                      <a:srgbClr val="E71705"/>
                    </a:buClr>
                    <a:buSzPct val="60000"/>
                    <a:buFont typeface="Wingdings" panose="05000000000000000000" pitchFamily="2" charset="2"/>
                    <a:buNone/>
                  </a:pPr>
                  <a:endParaRPr lang="zh-CN" altLang="zh-CN"/>
                </a:p>
              </p:txBody>
            </p:sp>
            <p:sp>
              <p:nvSpPr>
                <p:cNvPr id="239" name="AutoShape 258"/>
                <p:cNvSpPr>
                  <a:spLocks noChangeArrowheads="1"/>
                </p:cNvSpPr>
                <p:nvPr/>
              </p:nvSpPr>
              <p:spPr bwMode="auto">
                <a:xfrm rot="6373927">
                  <a:off x="501" y="-272"/>
                  <a:ext cx="227" cy="816"/>
                </a:xfrm>
                <a:prstGeom prst="moon">
                  <a:avLst>
                    <a:gd name="adj" fmla="val 49769"/>
                  </a:avLst>
                </a:prstGeom>
                <a:solidFill>
                  <a:srgbClr val="5F5F5F">
                    <a:alpha val="3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ts val="1800"/>
                    </a:spcBef>
                    <a:buClr>
                      <a:srgbClr val="E71705"/>
                    </a:buClr>
                    <a:buSzPct val="60000"/>
                    <a:buFont typeface="Wingdings" panose="05000000000000000000" pitchFamily="2" charset="2"/>
                    <a:buNone/>
                  </a:pPr>
                  <a:endParaRPr lang="zh-CN" altLang="zh-CN"/>
                </a:p>
              </p:txBody>
            </p:sp>
            <p:sp>
              <p:nvSpPr>
                <p:cNvPr id="240" name="AutoShape 259"/>
                <p:cNvSpPr>
                  <a:spLocks noChangeArrowheads="1"/>
                </p:cNvSpPr>
                <p:nvPr/>
              </p:nvSpPr>
              <p:spPr bwMode="auto">
                <a:xfrm rot="6906313">
                  <a:off x="591" y="-242"/>
                  <a:ext cx="227" cy="816"/>
                </a:xfrm>
                <a:prstGeom prst="moon">
                  <a:avLst>
                    <a:gd name="adj" fmla="val 49769"/>
                  </a:avLst>
                </a:prstGeom>
                <a:solidFill>
                  <a:srgbClr val="5F5F5F">
                    <a:alpha val="3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ts val="1800"/>
                    </a:spcBef>
                    <a:buClr>
                      <a:srgbClr val="E71705"/>
                    </a:buClr>
                    <a:buSzPct val="60000"/>
                    <a:buFont typeface="Wingdings" panose="05000000000000000000" pitchFamily="2" charset="2"/>
                    <a:buNone/>
                  </a:pPr>
                  <a:endParaRPr lang="zh-CN" altLang="zh-CN"/>
                </a:p>
              </p:txBody>
            </p:sp>
          </p:grpSp>
          <p:grpSp>
            <p:nvGrpSpPr>
              <p:cNvPr id="232" name="Group 260"/>
              <p:cNvGrpSpPr>
                <a:grpSpLocks/>
              </p:cNvGrpSpPr>
              <p:nvPr/>
            </p:nvGrpSpPr>
            <p:grpSpPr bwMode="auto">
              <a:xfrm rot="1353540">
                <a:off x="150" y="60"/>
                <a:ext cx="743" cy="186"/>
                <a:chOff x="0" y="0"/>
                <a:chExt cx="1118" cy="279"/>
              </a:xfrm>
            </p:grpSpPr>
            <p:sp>
              <p:nvSpPr>
                <p:cNvPr id="233" name="AutoShape 261"/>
                <p:cNvSpPr>
                  <a:spLocks noChangeArrowheads="1"/>
                </p:cNvSpPr>
                <p:nvPr/>
              </p:nvSpPr>
              <p:spPr bwMode="auto">
                <a:xfrm rot="5263130">
                  <a:off x="289" y="-294"/>
                  <a:ext cx="227" cy="816"/>
                </a:xfrm>
                <a:prstGeom prst="moon">
                  <a:avLst>
                    <a:gd name="adj" fmla="val 49769"/>
                  </a:avLst>
                </a:prstGeom>
                <a:solidFill>
                  <a:srgbClr val="FFFFFF">
                    <a:alpha val="9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ts val="1800"/>
                    </a:spcBef>
                    <a:buClr>
                      <a:srgbClr val="E71705"/>
                    </a:buClr>
                    <a:buSzPct val="60000"/>
                    <a:buFont typeface="Wingdings" panose="05000000000000000000" pitchFamily="2" charset="2"/>
                    <a:buNone/>
                  </a:pPr>
                  <a:endParaRPr lang="zh-CN" altLang="zh-CN"/>
                </a:p>
              </p:txBody>
            </p:sp>
            <p:sp>
              <p:nvSpPr>
                <p:cNvPr id="234" name="AutoShape 262"/>
                <p:cNvSpPr>
                  <a:spLocks noChangeArrowheads="1"/>
                </p:cNvSpPr>
                <p:nvPr/>
              </p:nvSpPr>
              <p:spPr bwMode="auto">
                <a:xfrm rot="6078281">
                  <a:off x="425" y="-294"/>
                  <a:ext cx="227" cy="816"/>
                </a:xfrm>
                <a:prstGeom prst="moon">
                  <a:avLst>
                    <a:gd name="adj" fmla="val 49769"/>
                  </a:avLst>
                </a:prstGeom>
                <a:solidFill>
                  <a:srgbClr val="5F5F5F">
                    <a:alpha val="3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ts val="1800"/>
                    </a:spcBef>
                    <a:buClr>
                      <a:srgbClr val="E71705"/>
                    </a:buClr>
                    <a:buSzPct val="60000"/>
                    <a:buFont typeface="Wingdings" panose="05000000000000000000" pitchFamily="2" charset="2"/>
                    <a:buNone/>
                  </a:pPr>
                  <a:endParaRPr lang="zh-CN" altLang="zh-CN"/>
                </a:p>
              </p:txBody>
            </p:sp>
            <p:sp>
              <p:nvSpPr>
                <p:cNvPr id="235" name="AutoShape 263"/>
                <p:cNvSpPr>
                  <a:spLocks noChangeArrowheads="1"/>
                </p:cNvSpPr>
                <p:nvPr/>
              </p:nvSpPr>
              <p:spPr bwMode="auto">
                <a:xfrm rot="6373927">
                  <a:off x="501" y="-272"/>
                  <a:ext cx="227" cy="816"/>
                </a:xfrm>
                <a:prstGeom prst="moon">
                  <a:avLst>
                    <a:gd name="adj" fmla="val 49769"/>
                  </a:avLst>
                </a:prstGeom>
                <a:solidFill>
                  <a:srgbClr val="5F5F5F">
                    <a:alpha val="3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ts val="1800"/>
                    </a:spcBef>
                    <a:buClr>
                      <a:srgbClr val="E71705"/>
                    </a:buClr>
                    <a:buSzPct val="60000"/>
                    <a:buFont typeface="Wingdings" panose="05000000000000000000" pitchFamily="2" charset="2"/>
                    <a:buNone/>
                  </a:pPr>
                  <a:endParaRPr lang="zh-CN" altLang="zh-CN"/>
                </a:p>
              </p:txBody>
            </p:sp>
            <p:sp>
              <p:nvSpPr>
                <p:cNvPr id="236" name="AutoShape 264"/>
                <p:cNvSpPr>
                  <a:spLocks noChangeArrowheads="1"/>
                </p:cNvSpPr>
                <p:nvPr/>
              </p:nvSpPr>
              <p:spPr bwMode="auto">
                <a:xfrm rot="6906313">
                  <a:off x="591" y="-242"/>
                  <a:ext cx="227" cy="816"/>
                </a:xfrm>
                <a:prstGeom prst="moon">
                  <a:avLst>
                    <a:gd name="adj" fmla="val 49769"/>
                  </a:avLst>
                </a:prstGeom>
                <a:solidFill>
                  <a:srgbClr val="5F5F5F">
                    <a:alpha val="3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ts val="1800"/>
                    </a:spcBef>
                    <a:buClr>
                      <a:srgbClr val="E71705"/>
                    </a:buClr>
                    <a:buSzPct val="60000"/>
                    <a:buFont typeface="Wingdings" panose="05000000000000000000" pitchFamily="2" charset="2"/>
                    <a:buNone/>
                  </a:pPr>
                  <a:endParaRPr lang="zh-CN" altLang="zh-CN"/>
                </a:p>
              </p:txBody>
            </p:sp>
          </p:grpSp>
        </p:grpSp>
        <p:sp>
          <p:nvSpPr>
            <p:cNvPr id="230" name="Freeform 265"/>
            <p:cNvSpPr>
              <a:spLocks noChangeArrowheads="1"/>
            </p:cNvSpPr>
            <p:nvPr/>
          </p:nvSpPr>
          <p:spPr bwMode="auto">
            <a:xfrm>
              <a:off x="62" y="12"/>
              <a:ext cx="473" cy="204"/>
            </a:xfrm>
            <a:custGeom>
              <a:avLst/>
              <a:gdLst>
                <a:gd name="T0" fmla="*/ 1301 w 1321"/>
                <a:gd name="T1" fmla="*/ 401 h 712"/>
                <a:gd name="T2" fmla="*/ 1317 w 1321"/>
                <a:gd name="T3" fmla="*/ 442 h 712"/>
                <a:gd name="T4" fmla="*/ 1321 w 1321"/>
                <a:gd name="T5" fmla="*/ 481 h 712"/>
                <a:gd name="T6" fmla="*/ 1315 w 1321"/>
                <a:gd name="T7" fmla="*/ 516 h 712"/>
                <a:gd name="T8" fmla="*/ 1298 w 1321"/>
                <a:gd name="T9" fmla="*/ 550 h 712"/>
                <a:gd name="T10" fmla="*/ 1272 w 1321"/>
                <a:gd name="T11" fmla="*/ 579 h 712"/>
                <a:gd name="T12" fmla="*/ 1239 w 1321"/>
                <a:gd name="T13" fmla="*/ 604 h 712"/>
                <a:gd name="T14" fmla="*/ 1196 w 1321"/>
                <a:gd name="T15" fmla="*/ 628 h 712"/>
                <a:gd name="T16" fmla="*/ 1147 w 1321"/>
                <a:gd name="T17" fmla="*/ 649 h 712"/>
                <a:gd name="T18" fmla="*/ 1092 w 1321"/>
                <a:gd name="T19" fmla="*/ 667 h 712"/>
                <a:gd name="T20" fmla="*/ 1031 w 1321"/>
                <a:gd name="T21" fmla="*/ 683 h 712"/>
                <a:gd name="T22" fmla="*/ 967 w 1321"/>
                <a:gd name="T23" fmla="*/ 694 h 712"/>
                <a:gd name="T24" fmla="*/ 896 w 1321"/>
                <a:gd name="T25" fmla="*/ 704 h 712"/>
                <a:gd name="T26" fmla="*/ 824 w 1321"/>
                <a:gd name="T27" fmla="*/ 710 h 712"/>
                <a:gd name="T28" fmla="*/ 795 w 1321"/>
                <a:gd name="T29" fmla="*/ 712 h 712"/>
                <a:gd name="T30" fmla="*/ 476 w 1321"/>
                <a:gd name="T31" fmla="*/ 712 h 712"/>
                <a:gd name="T32" fmla="*/ 472 w 1321"/>
                <a:gd name="T33" fmla="*/ 712 h 712"/>
                <a:gd name="T34" fmla="*/ 409 w 1321"/>
                <a:gd name="T35" fmla="*/ 708 h 712"/>
                <a:gd name="T36" fmla="*/ 348 w 1321"/>
                <a:gd name="T37" fmla="*/ 704 h 712"/>
                <a:gd name="T38" fmla="*/ 290 w 1321"/>
                <a:gd name="T39" fmla="*/ 696 h 712"/>
                <a:gd name="T40" fmla="*/ 235 w 1321"/>
                <a:gd name="T41" fmla="*/ 689 h 712"/>
                <a:gd name="T42" fmla="*/ 186 w 1321"/>
                <a:gd name="T43" fmla="*/ 677 h 712"/>
                <a:gd name="T44" fmla="*/ 141 w 1321"/>
                <a:gd name="T45" fmla="*/ 663 h 712"/>
                <a:gd name="T46" fmla="*/ 102 w 1321"/>
                <a:gd name="T47" fmla="*/ 648 h 712"/>
                <a:gd name="T48" fmla="*/ 67 w 1321"/>
                <a:gd name="T49" fmla="*/ 630 h 712"/>
                <a:gd name="T50" fmla="*/ 39 w 1321"/>
                <a:gd name="T51" fmla="*/ 608 h 712"/>
                <a:gd name="T52" fmla="*/ 18 w 1321"/>
                <a:gd name="T53" fmla="*/ 583 h 712"/>
                <a:gd name="T54" fmla="*/ 6 w 1321"/>
                <a:gd name="T55" fmla="*/ 554 h 712"/>
                <a:gd name="T56" fmla="*/ 0 w 1321"/>
                <a:gd name="T57" fmla="*/ 524 h 712"/>
                <a:gd name="T58" fmla="*/ 0 w 1321"/>
                <a:gd name="T59" fmla="*/ 520 h 712"/>
                <a:gd name="T60" fmla="*/ 4 w 1321"/>
                <a:gd name="T61" fmla="*/ 487 h 712"/>
                <a:gd name="T62" fmla="*/ 16 w 1321"/>
                <a:gd name="T63" fmla="*/ 446 h 712"/>
                <a:gd name="T64" fmla="*/ 51 w 1321"/>
                <a:gd name="T65" fmla="*/ 370 h 712"/>
                <a:gd name="T66" fmla="*/ 94 w 1321"/>
                <a:gd name="T67" fmla="*/ 299 h 712"/>
                <a:gd name="T68" fmla="*/ 147 w 1321"/>
                <a:gd name="T69" fmla="*/ 235 h 712"/>
                <a:gd name="T70" fmla="*/ 204 w 1321"/>
                <a:gd name="T71" fmla="*/ 176 h 712"/>
                <a:gd name="T72" fmla="*/ 270 w 1321"/>
                <a:gd name="T73" fmla="*/ 125 h 712"/>
                <a:gd name="T74" fmla="*/ 341 w 1321"/>
                <a:gd name="T75" fmla="*/ 82 h 712"/>
                <a:gd name="T76" fmla="*/ 415 w 1321"/>
                <a:gd name="T77" fmla="*/ 47 h 712"/>
                <a:gd name="T78" fmla="*/ 497 w 1321"/>
                <a:gd name="T79" fmla="*/ 21 h 712"/>
                <a:gd name="T80" fmla="*/ 581 w 1321"/>
                <a:gd name="T81" fmla="*/ 6 h 712"/>
                <a:gd name="T82" fmla="*/ 667 w 1321"/>
                <a:gd name="T83" fmla="*/ 0 h 712"/>
                <a:gd name="T84" fmla="*/ 759 w 1321"/>
                <a:gd name="T85" fmla="*/ 6 h 712"/>
                <a:gd name="T86" fmla="*/ 847 w 1321"/>
                <a:gd name="T87" fmla="*/ 23 h 712"/>
                <a:gd name="T88" fmla="*/ 932 w 1321"/>
                <a:gd name="T89" fmla="*/ 53 h 712"/>
                <a:gd name="T90" fmla="*/ 1010 w 1321"/>
                <a:gd name="T91" fmla="*/ 90 h 712"/>
                <a:gd name="T92" fmla="*/ 1082 w 1321"/>
                <a:gd name="T93" fmla="*/ 137 h 712"/>
                <a:gd name="T94" fmla="*/ 1149 w 1321"/>
                <a:gd name="T95" fmla="*/ 194 h 712"/>
                <a:gd name="T96" fmla="*/ 1208 w 1321"/>
                <a:gd name="T97" fmla="*/ 256 h 712"/>
                <a:gd name="T98" fmla="*/ 1258 w 1321"/>
                <a:gd name="T99" fmla="*/ 325 h 712"/>
                <a:gd name="T100" fmla="*/ 1301 w 1321"/>
                <a:gd name="T101" fmla="*/ 401 h 71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321"/>
                <a:gd name="T154" fmla="*/ 0 h 712"/>
                <a:gd name="T155" fmla="*/ 1321 w 1321"/>
                <a:gd name="T156" fmla="*/ 712 h 71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CAF6A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243" name="Text Box 218"/>
          <p:cNvSpPr>
            <a:spLocks noChangeArrowheads="1"/>
          </p:cNvSpPr>
          <p:nvPr/>
        </p:nvSpPr>
        <p:spPr bwMode="auto">
          <a:xfrm>
            <a:off x="4428106" y="3932897"/>
            <a:ext cx="954088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1800"/>
              </a:spcBef>
              <a:buClr>
                <a:srgbClr val="E71705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>
                <a:solidFill>
                  <a:srgbClr val="003366"/>
                </a:solidFill>
              </a:rPr>
              <a:t>提供淘宝购买入口</a:t>
            </a:r>
            <a:endParaRPr lang="zh-CN" altLang="en-US"/>
          </a:p>
        </p:txBody>
      </p:sp>
      <p:grpSp>
        <p:nvGrpSpPr>
          <p:cNvPr id="244" name="Group 266"/>
          <p:cNvGrpSpPr>
            <a:grpSpLocks/>
          </p:cNvGrpSpPr>
          <p:nvPr/>
        </p:nvGrpSpPr>
        <p:grpSpPr bwMode="auto">
          <a:xfrm>
            <a:off x="2411981" y="4077360"/>
            <a:ext cx="892175" cy="936625"/>
            <a:chOff x="0" y="0"/>
            <a:chExt cx="606" cy="636"/>
          </a:xfrm>
        </p:grpSpPr>
        <p:pic>
          <p:nvPicPr>
            <p:cNvPr id="245" name="Picture 267" descr="light_shadow"/>
            <p:cNvPicPr>
              <a:picLocks noChangeAspect="1" noChangeArrowheads="1"/>
            </p:cNvPicPr>
            <p:nvPr/>
          </p:nvPicPr>
          <p:blipFill>
            <a:blip r:embed="rId10">
              <a:lum bright="-84000" contrast="-4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" y="498"/>
              <a:ext cx="498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" name="Picture 268" descr="circuler_1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06" cy="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47" name="Oval 269"/>
            <p:cNvGrpSpPr>
              <a:grpSpLocks/>
            </p:cNvGrpSpPr>
            <p:nvPr/>
          </p:nvGrpSpPr>
          <p:grpSpPr bwMode="auto">
            <a:xfrm>
              <a:off x="1" y="-1"/>
              <a:ext cx="600" cy="588"/>
              <a:chOff x="0" y="0"/>
              <a:chExt cx="883920" cy="865632"/>
            </a:xfrm>
          </p:grpSpPr>
          <p:pic>
            <p:nvPicPr>
              <p:cNvPr id="260" name="Oval 269"/>
              <p:cNvPicPr>
                <a:picLocks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883920" cy="8656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1" name="Text Box 80"/>
              <p:cNvSpPr>
                <a:spLocks noChangeArrowheads="1"/>
              </p:cNvSpPr>
              <p:nvPr/>
            </p:nvSpPr>
            <p:spPr bwMode="auto">
              <a:xfrm>
                <a:off x="128270" y="128059"/>
                <a:ext cx="626698" cy="6112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endParaRPr lang="zh-CN" altLang="zh-CN" b="1"/>
              </a:p>
            </p:txBody>
          </p:sp>
        </p:grpSp>
        <p:grpSp>
          <p:nvGrpSpPr>
            <p:cNvPr id="248" name="Group 270"/>
            <p:cNvGrpSpPr>
              <a:grpSpLocks/>
            </p:cNvGrpSpPr>
            <p:nvPr/>
          </p:nvGrpSpPr>
          <p:grpSpPr bwMode="auto">
            <a:xfrm rot="-1045052" flipH="1" flipV="1">
              <a:off x="48" y="486"/>
              <a:ext cx="470" cy="111"/>
              <a:chOff x="0" y="0"/>
              <a:chExt cx="893" cy="246"/>
            </a:xfrm>
          </p:grpSpPr>
          <p:grpSp>
            <p:nvGrpSpPr>
              <p:cNvPr id="250" name="Group 271"/>
              <p:cNvGrpSpPr>
                <a:grpSpLocks/>
              </p:cNvGrpSpPr>
              <p:nvPr/>
            </p:nvGrpSpPr>
            <p:grpSpPr bwMode="auto">
              <a:xfrm>
                <a:off x="0" y="0"/>
                <a:ext cx="743" cy="185"/>
                <a:chOff x="0" y="0"/>
                <a:chExt cx="1118" cy="279"/>
              </a:xfrm>
            </p:grpSpPr>
            <p:sp>
              <p:nvSpPr>
                <p:cNvPr id="256" name="AutoShape 272"/>
                <p:cNvSpPr>
                  <a:spLocks noChangeArrowheads="1"/>
                </p:cNvSpPr>
                <p:nvPr/>
              </p:nvSpPr>
              <p:spPr bwMode="auto">
                <a:xfrm rot="5263130">
                  <a:off x="289" y="-294"/>
                  <a:ext cx="227" cy="816"/>
                </a:xfrm>
                <a:prstGeom prst="moon">
                  <a:avLst>
                    <a:gd name="adj" fmla="val 49769"/>
                  </a:avLst>
                </a:prstGeom>
                <a:solidFill>
                  <a:srgbClr val="5F5F5F">
                    <a:alpha val="3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ts val="1800"/>
                    </a:spcBef>
                    <a:buClr>
                      <a:srgbClr val="E71705"/>
                    </a:buClr>
                    <a:buSzPct val="60000"/>
                    <a:buFont typeface="Wingdings" panose="05000000000000000000" pitchFamily="2" charset="2"/>
                    <a:buNone/>
                  </a:pPr>
                  <a:endParaRPr lang="zh-CN" altLang="zh-CN"/>
                </a:p>
              </p:txBody>
            </p:sp>
            <p:sp>
              <p:nvSpPr>
                <p:cNvPr id="257" name="AutoShape 273"/>
                <p:cNvSpPr>
                  <a:spLocks noChangeArrowheads="1"/>
                </p:cNvSpPr>
                <p:nvPr/>
              </p:nvSpPr>
              <p:spPr bwMode="auto">
                <a:xfrm rot="6078281">
                  <a:off x="425" y="-294"/>
                  <a:ext cx="227" cy="816"/>
                </a:xfrm>
                <a:prstGeom prst="moon">
                  <a:avLst>
                    <a:gd name="adj" fmla="val 49769"/>
                  </a:avLst>
                </a:prstGeom>
                <a:solidFill>
                  <a:srgbClr val="5F5F5F">
                    <a:alpha val="3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ts val="1800"/>
                    </a:spcBef>
                    <a:buClr>
                      <a:srgbClr val="E71705"/>
                    </a:buClr>
                    <a:buSzPct val="60000"/>
                    <a:buFont typeface="Wingdings" panose="05000000000000000000" pitchFamily="2" charset="2"/>
                    <a:buNone/>
                  </a:pPr>
                  <a:endParaRPr lang="zh-CN" altLang="zh-CN"/>
                </a:p>
              </p:txBody>
            </p:sp>
            <p:sp>
              <p:nvSpPr>
                <p:cNvPr id="258" name="AutoShape 274"/>
                <p:cNvSpPr>
                  <a:spLocks noChangeArrowheads="1"/>
                </p:cNvSpPr>
                <p:nvPr/>
              </p:nvSpPr>
              <p:spPr bwMode="auto">
                <a:xfrm rot="6373927">
                  <a:off x="501" y="-272"/>
                  <a:ext cx="227" cy="816"/>
                </a:xfrm>
                <a:prstGeom prst="moon">
                  <a:avLst>
                    <a:gd name="adj" fmla="val 49769"/>
                  </a:avLst>
                </a:prstGeom>
                <a:solidFill>
                  <a:srgbClr val="5F5F5F">
                    <a:alpha val="3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ts val="1800"/>
                    </a:spcBef>
                    <a:buClr>
                      <a:srgbClr val="E71705"/>
                    </a:buClr>
                    <a:buSzPct val="60000"/>
                    <a:buFont typeface="Wingdings" panose="05000000000000000000" pitchFamily="2" charset="2"/>
                    <a:buNone/>
                  </a:pPr>
                  <a:endParaRPr lang="zh-CN" altLang="zh-CN"/>
                </a:p>
              </p:txBody>
            </p:sp>
            <p:sp>
              <p:nvSpPr>
                <p:cNvPr id="259" name="AutoShape 275"/>
                <p:cNvSpPr>
                  <a:spLocks noChangeArrowheads="1"/>
                </p:cNvSpPr>
                <p:nvPr/>
              </p:nvSpPr>
              <p:spPr bwMode="auto">
                <a:xfrm rot="6906313">
                  <a:off x="591" y="-242"/>
                  <a:ext cx="227" cy="816"/>
                </a:xfrm>
                <a:prstGeom prst="moon">
                  <a:avLst>
                    <a:gd name="adj" fmla="val 49769"/>
                  </a:avLst>
                </a:prstGeom>
                <a:solidFill>
                  <a:srgbClr val="5F5F5F">
                    <a:alpha val="3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ts val="1800"/>
                    </a:spcBef>
                    <a:buClr>
                      <a:srgbClr val="E71705"/>
                    </a:buClr>
                    <a:buSzPct val="60000"/>
                    <a:buFont typeface="Wingdings" panose="05000000000000000000" pitchFamily="2" charset="2"/>
                    <a:buNone/>
                  </a:pPr>
                  <a:endParaRPr lang="zh-CN" altLang="zh-CN"/>
                </a:p>
              </p:txBody>
            </p:sp>
          </p:grpSp>
          <p:grpSp>
            <p:nvGrpSpPr>
              <p:cNvPr id="251" name="Group 276"/>
              <p:cNvGrpSpPr>
                <a:grpSpLocks/>
              </p:cNvGrpSpPr>
              <p:nvPr/>
            </p:nvGrpSpPr>
            <p:grpSpPr bwMode="auto">
              <a:xfrm rot="1353540">
                <a:off x="150" y="60"/>
                <a:ext cx="743" cy="186"/>
                <a:chOff x="0" y="0"/>
                <a:chExt cx="1118" cy="279"/>
              </a:xfrm>
            </p:grpSpPr>
            <p:sp>
              <p:nvSpPr>
                <p:cNvPr id="252" name="AutoShape 277"/>
                <p:cNvSpPr>
                  <a:spLocks noChangeArrowheads="1"/>
                </p:cNvSpPr>
                <p:nvPr/>
              </p:nvSpPr>
              <p:spPr bwMode="auto">
                <a:xfrm rot="5263130">
                  <a:off x="289" y="-294"/>
                  <a:ext cx="227" cy="816"/>
                </a:xfrm>
                <a:prstGeom prst="moon">
                  <a:avLst>
                    <a:gd name="adj" fmla="val 49769"/>
                  </a:avLst>
                </a:prstGeom>
                <a:solidFill>
                  <a:srgbClr val="FFFFFF">
                    <a:alpha val="9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ts val="1800"/>
                    </a:spcBef>
                    <a:buClr>
                      <a:srgbClr val="E71705"/>
                    </a:buClr>
                    <a:buSzPct val="60000"/>
                    <a:buFont typeface="Wingdings" panose="05000000000000000000" pitchFamily="2" charset="2"/>
                    <a:buNone/>
                  </a:pPr>
                  <a:endParaRPr lang="zh-CN" altLang="zh-CN"/>
                </a:p>
              </p:txBody>
            </p:sp>
            <p:sp>
              <p:nvSpPr>
                <p:cNvPr id="253" name="AutoShape 278"/>
                <p:cNvSpPr>
                  <a:spLocks noChangeArrowheads="1"/>
                </p:cNvSpPr>
                <p:nvPr/>
              </p:nvSpPr>
              <p:spPr bwMode="auto">
                <a:xfrm rot="6078281">
                  <a:off x="425" y="-294"/>
                  <a:ext cx="227" cy="816"/>
                </a:xfrm>
                <a:prstGeom prst="moon">
                  <a:avLst>
                    <a:gd name="adj" fmla="val 49769"/>
                  </a:avLst>
                </a:prstGeom>
                <a:solidFill>
                  <a:srgbClr val="5F5F5F">
                    <a:alpha val="3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ts val="1800"/>
                    </a:spcBef>
                    <a:buClr>
                      <a:srgbClr val="E71705"/>
                    </a:buClr>
                    <a:buSzPct val="60000"/>
                    <a:buFont typeface="Wingdings" panose="05000000000000000000" pitchFamily="2" charset="2"/>
                    <a:buNone/>
                  </a:pPr>
                  <a:endParaRPr lang="zh-CN" altLang="zh-CN"/>
                </a:p>
              </p:txBody>
            </p:sp>
            <p:sp>
              <p:nvSpPr>
                <p:cNvPr id="254" name="AutoShape 279"/>
                <p:cNvSpPr>
                  <a:spLocks noChangeArrowheads="1"/>
                </p:cNvSpPr>
                <p:nvPr/>
              </p:nvSpPr>
              <p:spPr bwMode="auto">
                <a:xfrm rot="6373927">
                  <a:off x="501" y="-272"/>
                  <a:ext cx="227" cy="816"/>
                </a:xfrm>
                <a:prstGeom prst="moon">
                  <a:avLst>
                    <a:gd name="adj" fmla="val 49769"/>
                  </a:avLst>
                </a:prstGeom>
                <a:solidFill>
                  <a:srgbClr val="5F5F5F">
                    <a:alpha val="3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ts val="1800"/>
                    </a:spcBef>
                    <a:buClr>
                      <a:srgbClr val="E71705"/>
                    </a:buClr>
                    <a:buSzPct val="60000"/>
                    <a:buFont typeface="Wingdings" panose="05000000000000000000" pitchFamily="2" charset="2"/>
                    <a:buNone/>
                  </a:pPr>
                  <a:endParaRPr lang="zh-CN" altLang="zh-CN"/>
                </a:p>
              </p:txBody>
            </p:sp>
            <p:sp>
              <p:nvSpPr>
                <p:cNvPr id="255" name="AutoShape 280"/>
                <p:cNvSpPr>
                  <a:spLocks noChangeArrowheads="1"/>
                </p:cNvSpPr>
                <p:nvPr/>
              </p:nvSpPr>
              <p:spPr bwMode="auto">
                <a:xfrm rot="6906313">
                  <a:off x="591" y="-242"/>
                  <a:ext cx="227" cy="816"/>
                </a:xfrm>
                <a:prstGeom prst="moon">
                  <a:avLst>
                    <a:gd name="adj" fmla="val 49769"/>
                  </a:avLst>
                </a:prstGeom>
                <a:solidFill>
                  <a:srgbClr val="5F5F5F">
                    <a:alpha val="3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ts val="1800"/>
                    </a:spcBef>
                    <a:buClr>
                      <a:srgbClr val="E71705"/>
                    </a:buClr>
                    <a:buSzPct val="60000"/>
                    <a:buFont typeface="Wingdings" panose="05000000000000000000" pitchFamily="2" charset="2"/>
                    <a:buNone/>
                  </a:pPr>
                  <a:endParaRPr lang="zh-CN" altLang="zh-CN"/>
                </a:p>
              </p:txBody>
            </p:sp>
          </p:grpSp>
        </p:grpSp>
        <p:sp>
          <p:nvSpPr>
            <p:cNvPr id="249" name="Freeform 281"/>
            <p:cNvSpPr>
              <a:spLocks noChangeArrowheads="1"/>
            </p:cNvSpPr>
            <p:nvPr/>
          </p:nvSpPr>
          <p:spPr bwMode="auto">
            <a:xfrm>
              <a:off x="62" y="12"/>
              <a:ext cx="473" cy="204"/>
            </a:xfrm>
            <a:custGeom>
              <a:avLst/>
              <a:gdLst>
                <a:gd name="T0" fmla="*/ 1301 w 1321"/>
                <a:gd name="T1" fmla="*/ 401 h 712"/>
                <a:gd name="T2" fmla="*/ 1317 w 1321"/>
                <a:gd name="T3" fmla="*/ 442 h 712"/>
                <a:gd name="T4" fmla="*/ 1321 w 1321"/>
                <a:gd name="T5" fmla="*/ 481 h 712"/>
                <a:gd name="T6" fmla="*/ 1315 w 1321"/>
                <a:gd name="T7" fmla="*/ 516 h 712"/>
                <a:gd name="T8" fmla="*/ 1298 w 1321"/>
                <a:gd name="T9" fmla="*/ 550 h 712"/>
                <a:gd name="T10" fmla="*/ 1272 w 1321"/>
                <a:gd name="T11" fmla="*/ 579 h 712"/>
                <a:gd name="T12" fmla="*/ 1239 w 1321"/>
                <a:gd name="T13" fmla="*/ 604 h 712"/>
                <a:gd name="T14" fmla="*/ 1196 w 1321"/>
                <a:gd name="T15" fmla="*/ 628 h 712"/>
                <a:gd name="T16" fmla="*/ 1147 w 1321"/>
                <a:gd name="T17" fmla="*/ 649 h 712"/>
                <a:gd name="T18" fmla="*/ 1092 w 1321"/>
                <a:gd name="T19" fmla="*/ 667 h 712"/>
                <a:gd name="T20" fmla="*/ 1031 w 1321"/>
                <a:gd name="T21" fmla="*/ 683 h 712"/>
                <a:gd name="T22" fmla="*/ 967 w 1321"/>
                <a:gd name="T23" fmla="*/ 694 h 712"/>
                <a:gd name="T24" fmla="*/ 896 w 1321"/>
                <a:gd name="T25" fmla="*/ 704 h 712"/>
                <a:gd name="T26" fmla="*/ 824 w 1321"/>
                <a:gd name="T27" fmla="*/ 710 h 712"/>
                <a:gd name="T28" fmla="*/ 795 w 1321"/>
                <a:gd name="T29" fmla="*/ 712 h 712"/>
                <a:gd name="T30" fmla="*/ 476 w 1321"/>
                <a:gd name="T31" fmla="*/ 712 h 712"/>
                <a:gd name="T32" fmla="*/ 472 w 1321"/>
                <a:gd name="T33" fmla="*/ 712 h 712"/>
                <a:gd name="T34" fmla="*/ 409 w 1321"/>
                <a:gd name="T35" fmla="*/ 708 h 712"/>
                <a:gd name="T36" fmla="*/ 348 w 1321"/>
                <a:gd name="T37" fmla="*/ 704 h 712"/>
                <a:gd name="T38" fmla="*/ 290 w 1321"/>
                <a:gd name="T39" fmla="*/ 696 h 712"/>
                <a:gd name="T40" fmla="*/ 235 w 1321"/>
                <a:gd name="T41" fmla="*/ 689 h 712"/>
                <a:gd name="T42" fmla="*/ 186 w 1321"/>
                <a:gd name="T43" fmla="*/ 677 h 712"/>
                <a:gd name="T44" fmla="*/ 141 w 1321"/>
                <a:gd name="T45" fmla="*/ 663 h 712"/>
                <a:gd name="T46" fmla="*/ 102 w 1321"/>
                <a:gd name="T47" fmla="*/ 648 h 712"/>
                <a:gd name="T48" fmla="*/ 67 w 1321"/>
                <a:gd name="T49" fmla="*/ 630 h 712"/>
                <a:gd name="T50" fmla="*/ 39 w 1321"/>
                <a:gd name="T51" fmla="*/ 608 h 712"/>
                <a:gd name="T52" fmla="*/ 18 w 1321"/>
                <a:gd name="T53" fmla="*/ 583 h 712"/>
                <a:gd name="T54" fmla="*/ 6 w 1321"/>
                <a:gd name="T55" fmla="*/ 554 h 712"/>
                <a:gd name="T56" fmla="*/ 0 w 1321"/>
                <a:gd name="T57" fmla="*/ 524 h 712"/>
                <a:gd name="T58" fmla="*/ 0 w 1321"/>
                <a:gd name="T59" fmla="*/ 520 h 712"/>
                <a:gd name="T60" fmla="*/ 4 w 1321"/>
                <a:gd name="T61" fmla="*/ 487 h 712"/>
                <a:gd name="T62" fmla="*/ 16 w 1321"/>
                <a:gd name="T63" fmla="*/ 446 h 712"/>
                <a:gd name="T64" fmla="*/ 51 w 1321"/>
                <a:gd name="T65" fmla="*/ 370 h 712"/>
                <a:gd name="T66" fmla="*/ 94 w 1321"/>
                <a:gd name="T67" fmla="*/ 299 h 712"/>
                <a:gd name="T68" fmla="*/ 147 w 1321"/>
                <a:gd name="T69" fmla="*/ 235 h 712"/>
                <a:gd name="T70" fmla="*/ 204 w 1321"/>
                <a:gd name="T71" fmla="*/ 176 h 712"/>
                <a:gd name="T72" fmla="*/ 270 w 1321"/>
                <a:gd name="T73" fmla="*/ 125 h 712"/>
                <a:gd name="T74" fmla="*/ 341 w 1321"/>
                <a:gd name="T75" fmla="*/ 82 h 712"/>
                <a:gd name="T76" fmla="*/ 415 w 1321"/>
                <a:gd name="T77" fmla="*/ 47 h 712"/>
                <a:gd name="T78" fmla="*/ 497 w 1321"/>
                <a:gd name="T79" fmla="*/ 21 h 712"/>
                <a:gd name="T80" fmla="*/ 581 w 1321"/>
                <a:gd name="T81" fmla="*/ 6 h 712"/>
                <a:gd name="T82" fmla="*/ 667 w 1321"/>
                <a:gd name="T83" fmla="*/ 0 h 712"/>
                <a:gd name="T84" fmla="*/ 759 w 1321"/>
                <a:gd name="T85" fmla="*/ 6 h 712"/>
                <a:gd name="T86" fmla="*/ 847 w 1321"/>
                <a:gd name="T87" fmla="*/ 23 h 712"/>
                <a:gd name="T88" fmla="*/ 932 w 1321"/>
                <a:gd name="T89" fmla="*/ 53 h 712"/>
                <a:gd name="T90" fmla="*/ 1010 w 1321"/>
                <a:gd name="T91" fmla="*/ 90 h 712"/>
                <a:gd name="T92" fmla="*/ 1082 w 1321"/>
                <a:gd name="T93" fmla="*/ 137 h 712"/>
                <a:gd name="T94" fmla="*/ 1149 w 1321"/>
                <a:gd name="T95" fmla="*/ 194 h 712"/>
                <a:gd name="T96" fmla="*/ 1208 w 1321"/>
                <a:gd name="T97" fmla="*/ 256 h 712"/>
                <a:gd name="T98" fmla="*/ 1258 w 1321"/>
                <a:gd name="T99" fmla="*/ 325 h 712"/>
                <a:gd name="T100" fmla="*/ 1301 w 1321"/>
                <a:gd name="T101" fmla="*/ 401 h 71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321"/>
                <a:gd name="T154" fmla="*/ 0 h 712"/>
                <a:gd name="T155" fmla="*/ 1321 w 1321"/>
                <a:gd name="T156" fmla="*/ 712 h 71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CAF6A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262" name="Text Box 282"/>
          <p:cNvSpPr>
            <a:spLocks noChangeArrowheads="1"/>
          </p:cNvSpPr>
          <p:nvPr/>
        </p:nvSpPr>
        <p:spPr bwMode="auto">
          <a:xfrm>
            <a:off x="2196081" y="4366285"/>
            <a:ext cx="13684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1800"/>
              </a:spcBef>
              <a:buClr>
                <a:srgbClr val="E71705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>
                <a:solidFill>
                  <a:srgbClr val="003366"/>
                </a:solidFill>
              </a:rPr>
              <a:t>会员制度</a:t>
            </a:r>
          </a:p>
        </p:txBody>
      </p:sp>
      <p:pic>
        <p:nvPicPr>
          <p:cNvPr id="263" name="Picture 94" descr="金钱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281" y="692810"/>
            <a:ext cx="1778000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4" name="Group 266"/>
          <p:cNvGrpSpPr>
            <a:grpSpLocks/>
          </p:cNvGrpSpPr>
          <p:nvPr/>
        </p:nvGrpSpPr>
        <p:grpSpPr bwMode="auto">
          <a:xfrm>
            <a:off x="5148831" y="1053172"/>
            <a:ext cx="892175" cy="936625"/>
            <a:chOff x="0" y="0"/>
            <a:chExt cx="606" cy="636"/>
          </a:xfrm>
        </p:grpSpPr>
        <p:pic>
          <p:nvPicPr>
            <p:cNvPr id="265" name="Picture 267" descr="light_shadow"/>
            <p:cNvPicPr>
              <a:picLocks noChangeAspect="1" noChangeArrowheads="1"/>
            </p:cNvPicPr>
            <p:nvPr/>
          </p:nvPicPr>
          <p:blipFill>
            <a:blip r:embed="rId10">
              <a:lum bright="-84000" contrast="-4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" y="498"/>
              <a:ext cx="498" cy="1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66" name="Picture 268" descr="circuler_1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06" cy="5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267" name="Oval 269"/>
            <p:cNvGrpSpPr>
              <a:grpSpLocks/>
            </p:cNvGrpSpPr>
            <p:nvPr/>
          </p:nvGrpSpPr>
          <p:grpSpPr bwMode="auto">
            <a:xfrm>
              <a:off x="1" y="-1"/>
              <a:ext cx="600" cy="588"/>
              <a:chOff x="0" y="0"/>
              <a:chExt cx="883920" cy="865632"/>
            </a:xfrm>
          </p:grpSpPr>
          <p:pic>
            <p:nvPicPr>
              <p:cNvPr id="280" name="Oval 269"/>
              <p:cNvPicPr>
                <a:picLocks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883920" cy="8656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281" name="Text Box 80"/>
              <p:cNvSpPr>
                <a:spLocks noChangeArrowheads="1"/>
              </p:cNvSpPr>
              <p:nvPr/>
            </p:nvSpPr>
            <p:spPr bwMode="auto">
              <a:xfrm>
                <a:off x="128270" y="128059"/>
                <a:ext cx="626698" cy="6112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endParaRPr lang="zh-CN" altLang="zh-CN" b="1"/>
              </a:p>
            </p:txBody>
          </p:sp>
        </p:grpSp>
        <p:grpSp>
          <p:nvGrpSpPr>
            <p:cNvPr id="268" name="Group 270"/>
            <p:cNvGrpSpPr>
              <a:grpSpLocks/>
            </p:cNvGrpSpPr>
            <p:nvPr/>
          </p:nvGrpSpPr>
          <p:grpSpPr bwMode="auto">
            <a:xfrm rot="-1045052" flipH="1" flipV="1">
              <a:off x="48" y="486"/>
              <a:ext cx="470" cy="111"/>
              <a:chOff x="0" y="0"/>
              <a:chExt cx="893" cy="246"/>
            </a:xfrm>
          </p:grpSpPr>
          <p:grpSp>
            <p:nvGrpSpPr>
              <p:cNvPr id="270" name="Group 271"/>
              <p:cNvGrpSpPr>
                <a:grpSpLocks/>
              </p:cNvGrpSpPr>
              <p:nvPr/>
            </p:nvGrpSpPr>
            <p:grpSpPr bwMode="auto">
              <a:xfrm>
                <a:off x="0" y="0"/>
                <a:ext cx="743" cy="185"/>
                <a:chOff x="0" y="0"/>
                <a:chExt cx="1118" cy="279"/>
              </a:xfrm>
            </p:grpSpPr>
            <p:sp>
              <p:nvSpPr>
                <p:cNvPr id="276" name="AutoShape 272"/>
                <p:cNvSpPr>
                  <a:spLocks noChangeArrowheads="1"/>
                </p:cNvSpPr>
                <p:nvPr/>
              </p:nvSpPr>
              <p:spPr bwMode="auto">
                <a:xfrm rot="5263130">
                  <a:off x="289" y="-294"/>
                  <a:ext cx="227" cy="816"/>
                </a:xfrm>
                <a:prstGeom prst="moon">
                  <a:avLst>
                    <a:gd name="adj" fmla="val 49769"/>
                  </a:avLst>
                </a:prstGeom>
                <a:solidFill>
                  <a:srgbClr val="5F5F5F">
                    <a:alpha val="3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ts val="1800"/>
                    </a:spcBef>
                    <a:buClr>
                      <a:srgbClr val="E71705"/>
                    </a:buClr>
                    <a:buSzPct val="60000"/>
                    <a:buFont typeface="Wingdings" panose="05000000000000000000" pitchFamily="2" charset="2"/>
                    <a:buNone/>
                  </a:pPr>
                  <a:endParaRPr lang="zh-CN" altLang="zh-CN"/>
                </a:p>
              </p:txBody>
            </p:sp>
            <p:sp>
              <p:nvSpPr>
                <p:cNvPr id="277" name="AutoShape 273"/>
                <p:cNvSpPr>
                  <a:spLocks noChangeArrowheads="1"/>
                </p:cNvSpPr>
                <p:nvPr/>
              </p:nvSpPr>
              <p:spPr bwMode="auto">
                <a:xfrm rot="6078281">
                  <a:off x="425" y="-294"/>
                  <a:ext cx="227" cy="816"/>
                </a:xfrm>
                <a:prstGeom prst="moon">
                  <a:avLst>
                    <a:gd name="adj" fmla="val 49769"/>
                  </a:avLst>
                </a:prstGeom>
                <a:solidFill>
                  <a:srgbClr val="5F5F5F">
                    <a:alpha val="3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ts val="1800"/>
                    </a:spcBef>
                    <a:buClr>
                      <a:srgbClr val="E71705"/>
                    </a:buClr>
                    <a:buSzPct val="60000"/>
                    <a:buFont typeface="Wingdings" panose="05000000000000000000" pitchFamily="2" charset="2"/>
                    <a:buNone/>
                  </a:pPr>
                  <a:endParaRPr lang="zh-CN" altLang="zh-CN"/>
                </a:p>
              </p:txBody>
            </p:sp>
            <p:sp>
              <p:nvSpPr>
                <p:cNvPr id="278" name="AutoShape 274"/>
                <p:cNvSpPr>
                  <a:spLocks noChangeArrowheads="1"/>
                </p:cNvSpPr>
                <p:nvPr/>
              </p:nvSpPr>
              <p:spPr bwMode="auto">
                <a:xfrm rot="6373927">
                  <a:off x="501" y="-272"/>
                  <a:ext cx="227" cy="816"/>
                </a:xfrm>
                <a:prstGeom prst="moon">
                  <a:avLst>
                    <a:gd name="adj" fmla="val 49769"/>
                  </a:avLst>
                </a:prstGeom>
                <a:solidFill>
                  <a:srgbClr val="5F5F5F">
                    <a:alpha val="3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ts val="1800"/>
                    </a:spcBef>
                    <a:buClr>
                      <a:srgbClr val="E71705"/>
                    </a:buClr>
                    <a:buSzPct val="60000"/>
                    <a:buFont typeface="Wingdings" panose="05000000000000000000" pitchFamily="2" charset="2"/>
                    <a:buNone/>
                  </a:pPr>
                  <a:endParaRPr lang="zh-CN" altLang="zh-CN"/>
                </a:p>
              </p:txBody>
            </p:sp>
            <p:sp>
              <p:nvSpPr>
                <p:cNvPr id="279" name="AutoShape 275"/>
                <p:cNvSpPr>
                  <a:spLocks noChangeArrowheads="1"/>
                </p:cNvSpPr>
                <p:nvPr/>
              </p:nvSpPr>
              <p:spPr bwMode="auto">
                <a:xfrm rot="6906313">
                  <a:off x="591" y="-242"/>
                  <a:ext cx="227" cy="816"/>
                </a:xfrm>
                <a:prstGeom prst="moon">
                  <a:avLst>
                    <a:gd name="adj" fmla="val 49769"/>
                  </a:avLst>
                </a:prstGeom>
                <a:solidFill>
                  <a:srgbClr val="5F5F5F">
                    <a:alpha val="3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ts val="1800"/>
                    </a:spcBef>
                    <a:buClr>
                      <a:srgbClr val="E71705"/>
                    </a:buClr>
                    <a:buSzPct val="60000"/>
                    <a:buFont typeface="Wingdings" panose="05000000000000000000" pitchFamily="2" charset="2"/>
                    <a:buNone/>
                  </a:pPr>
                  <a:endParaRPr lang="zh-CN" altLang="zh-CN"/>
                </a:p>
              </p:txBody>
            </p:sp>
          </p:grpSp>
          <p:grpSp>
            <p:nvGrpSpPr>
              <p:cNvPr id="271" name="Group 276"/>
              <p:cNvGrpSpPr>
                <a:grpSpLocks/>
              </p:cNvGrpSpPr>
              <p:nvPr/>
            </p:nvGrpSpPr>
            <p:grpSpPr bwMode="auto">
              <a:xfrm rot="1353540">
                <a:off x="150" y="60"/>
                <a:ext cx="743" cy="186"/>
                <a:chOff x="0" y="0"/>
                <a:chExt cx="1118" cy="279"/>
              </a:xfrm>
            </p:grpSpPr>
            <p:sp>
              <p:nvSpPr>
                <p:cNvPr id="272" name="AutoShape 277"/>
                <p:cNvSpPr>
                  <a:spLocks noChangeArrowheads="1"/>
                </p:cNvSpPr>
                <p:nvPr/>
              </p:nvSpPr>
              <p:spPr bwMode="auto">
                <a:xfrm rot="5263130">
                  <a:off x="289" y="-294"/>
                  <a:ext cx="227" cy="816"/>
                </a:xfrm>
                <a:prstGeom prst="moon">
                  <a:avLst>
                    <a:gd name="adj" fmla="val 49769"/>
                  </a:avLst>
                </a:prstGeom>
                <a:solidFill>
                  <a:srgbClr val="FFFFFF">
                    <a:alpha val="9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ts val="1800"/>
                    </a:spcBef>
                    <a:buClr>
                      <a:srgbClr val="E71705"/>
                    </a:buClr>
                    <a:buSzPct val="60000"/>
                    <a:buFont typeface="Wingdings" panose="05000000000000000000" pitchFamily="2" charset="2"/>
                    <a:buNone/>
                  </a:pPr>
                  <a:endParaRPr lang="zh-CN" altLang="zh-CN"/>
                </a:p>
              </p:txBody>
            </p:sp>
            <p:sp>
              <p:nvSpPr>
                <p:cNvPr id="273" name="AutoShape 278"/>
                <p:cNvSpPr>
                  <a:spLocks noChangeArrowheads="1"/>
                </p:cNvSpPr>
                <p:nvPr/>
              </p:nvSpPr>
              <p:spPr bwMode="auto">
                <a:xfrm rot="6078281">
                  <a:off x="425" y="-294"/>
                  <a:ext cx="227" cy="816"/>
                </a:xfrm>
                <a:prstGeom prst="moon">
                  <a:avLst>
                    <a:gd name="adj" fmla="val 49769"/>
                  </a:avLst>
                </a:prstGeom>
                <a:solidFill>
                  <a:srgbClr val="5F5F5F">
                    <a:alpha val="3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ts val="1800"/>
                    </a:spcBef>
                    <a:buClr>
                      <a:srgbClr val="E71705"/>
                    </a:buClr>
                    <a:buSzPct val="60000"/>
                    <a:buFont typeface="Wingdings" panose="05000000000000000000" pitchFamily="2" charset="2"/>
                    <a:buNone/>
                  </a:pPr>
                  <a:endParaRPr lang="zh-CN" altLang="zh-CN"/>
                </a:p>
              </p:txBody>
            </p:sp>
            <p:sp>
              <p:nvSpPr>
                <p:cNvPr id="274" name="AutoShape 279"/>
                <p:cNvSpPr>
                  <a:spLocks noChangeArrowheads="1"/>
                </p:cNvSpPr>
                <p:nvPr/>
              </p:nvSpPr>
              <p:spPr bwMode="auto">
                <a:xfrm rot="6373927">
                  <a:off x="501" y="-272"/>
                  <a:ext cx="227" cy="816"/>
                </a:xfrm>
                <a:prstGeom prst="moon">
                  <a:avLst>
                    <a:gd name="adj" fmla="val 49769"/>
                  </a:avLst>
                </a:prstGeom>
                <a:solidFill>
                  <a:srgbClr val="5F5F5F">
                    <a:alpha val="3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ts val="1800"/>
                    </a:spcBef>
                    <a:buClr>
                      <a:srgbClr val="E71705"/>
                    </a:buClr>
                    <a:buSzPct val="60000"/>
                    <a:buFont typeface="Wingdings" panose="05000000000000000000" pitchFamily="2" charset="2"/>
                    <a:buNone/>
                  </a:pPr>
                  <a:endParaRPr lang="zh-CN" altLang="zh-CN"/>
                </a:p>
              </p:txBody>
            </p:sp>
            <p:sp>
              <p:nvSpPr>
                <p:cNvPr id="275" name="AutoShape 280"/>
                <p:cNvSpPr>
                  <a:spLocks noChangeArrowheads="1"/>
                </p:cNvSpPr>
                <p:nvPr/>
              </p:nvSpPr>
              <p:spPr bwMode="auto">
                <a:xfrm rot="6906313">
                  <a:off x="591" y="-242"/>
                  <a:ext cx="227" cy="816"/>
                </a:xfrm>
                <a:prstGeom prst="moon">
                  <a:avLst>
                    <a:gd name="adj" fmla="val 49769"/>
                  </a:avLst>
                </a:prstGeom>
                <a:solidFill>
                  <a:srgbClr val="5F5F5F">
                    <a:alpha val="3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ts val="1800"/>
                    </a:spcBef>
                    <a:buClr>
                      <a:srgbClr val="E71705"/>
                    </a:buClr>
                    <a:buSzPct val="60000"/>
                    <a:buFont typeface="Wingdings" panose="05000000000000000000" pitchFamily="2" charset="2"/>
                    <a:buNone/>
                  </a:pPr>
                  <a:endParaRPr lang="zh-CN" altLang="zh-CN"/>
                </a:p>
              </p:txBody>
            </p:sp>
          </p:grpSp>
        </p:grpSp>
        <p:sp>
          <p:nvSpPr>
            <p:cNvPr id="269" name="Freeform 281"/>
            <p:cNvSpPr>
              <a:spLocks noChangeArrowheads="1"/>
            </p:cNvSpPr>
            <p:nvPr/>
          </p:nvSpPr>
          <p:spPr bwMode="auto">
            <a:xfrm>
              <a:off x="62" y="12"/>
              <a:ext cx="473" cy="204"/>
            </a:xfrm>
            <a:custGeom>
              <a:avLst/>
              <a:gdLst>
                <a:gd name="T0" fmla="*/ 1301 w 1321"/>
                <a:gd name="T1" fmla="*/ 401 h 712"/>
                <a:gd name="T2" fmla="*/ 1317 w 1321"/>
                <a:gd name="T3" fmla="*/ 442 h 712"/>
                <a:gd name="T4" fmla="*/ 1321 w 1321"/>
                <a:gd name="T5" fmla="*/ 481 h 712"/>
                <a:gd name="T6" fmla="*/ 1315 w 1321"/>
                <a:gd name="T7" fmla="*/ 516 h 712"/>
                <a:gd name="T8" fmla="*/ 1298 w 1321"/>
                <a:gd name="T9" fmla="*/ 550 h 712"/>
                <a:gd name="T10" fmla="*/ 1272 w 1321"/>
                <a:gd name="T11" fmla="*/ 579 h 712"/>
                <a:gd name="T12" fmla="*/ 1239 w 1321"/>
                <a:gd name="T13" fmla="*/ 604 h 712"/>
                <a:gd name="T14" fmla="*/ 1196 w 1321"/>
                <a:gd name="T15" fmla="*/ 628 h 712"/>
                <a:gd name="T16" fmla="*/ 1147 w 1321"/>
                <a:gd name="T17" fmla="*/ 649 h 712"/>
                <a:gd name="T18" fmla="*/ 1092 w 1321"/>
                <a:gd name="T19" fmla="*/ 667 h 712"/>
                <a:gd name="T20" fmla="*/ 1031 w 1321"/>
                <a:gd name="T21" fmla="*/ 683 h 712"/>
                <a:gd name="T22" fmla="*/ 967 w 1321"/>
                <a:gd name="T23" fmla="*/ 694 h 712"/>
                <a:gd name="T24" fmla="*/ 896 w 1321"/>
                <a:gd name="T25" fmla="*/ 704 h 712"/>
                <a:gd name="T26" fmla="*/ 824 w 1321"/>
                <a:gd name="T27" fmla="*/ 710 h 712"/>
                <a:gd name="T28" fmla="*/ 795 w 1321"/>
                <a:gd name="T29" fmla="*/ 712 h 712"/>
                <a:gd name="T30" fmla="*/ 476 w 1321"/>
                <a:gd name="T31" fmla="*/ 712 h 712"/>
                <a:gd name="T32" fmla="*/ 472 w 1321"/>
                <a:gd name="T33" fmla="*/ 712 h 712"/>
                <a:gd name="T34" fmla="*/ 409 w 1321"/>
                <a:gd name="T35" fmla="*/ 708 h 712"/>
                <a:gd name="T36" fmla="*/ 348 w 1321"/>
                <a:gd name="T37" fmla="*/ 704 h 712"/>
                <a:gd name="T38" fmla="*/ 290 w 1321"/>
                <a:gd name="T39" fmla="*/ 696 h 712"/>
                <a:gd name="T40" fmla="*/ 235 w 1321"/>
                <a:gd name="T41" fmla="*/ 689 h 712"/>
                <a:gd name="T42" fmla="*/ 186 w 1321"/>
                <a:gd name="T43" fmla="*/ 677 h 712"/>
                <a:gd name="T44" fmla="*/ 141 w 1321"/>
                <a:gd name="T45" fmla="*/ 663 h 712"/>
                <a:gd name="T46" fmla="*/ 102 w 1321"/>
                <a:gd name="T47" fmla="*/ 648 h 712"/>
                <a:gd name="T48" fmla="*/ 67 w 1321"/>
                <a:gd name="T49" fmla="*/ 630 h 712"/>
                <a:gd name="T50" fmla="*/ 39 w 1321"/>
                <a:gd name="T51" fmla="*/ 608 h 712"/>
                <a:gd name="T52" fmla="*/ 18 w 1321"/>
                <a:gd name="T53" fmla="*/ 583 h 712"/>
                <a:gd name="T54" fmla="*/ 6 w 1321"/>
                <a:gd name="T55" fmla="*/ 554 h 712"/>
                <a:gd name="T56" fmla="*/ 0 w 1321"/>
                <a:gd name="T57" fmla="*/ 524 h 712"/>
                <a:gd name="T58" fmla="*/ 0 w 1321"/>
                <a:gd name="T59" fmla="*/ 520 h 712"/>
                <a:gd name="T60" fmla="*/ 4 w 1321"/>
                <a:gd name="T61" fmla="*/ 487 h 712"/>
                <a:gd name="T62" fmla="*/ 16 w 1321"/>
                <a:gd name="T63" fmla="*/ 446 h 712"/>
                <a:gd name="T64" fmla="*/ 51 w 1321"/>
                <a:gd name="T65" fmla="*/ 370 h 712"/>
                <a:gd name="T66" fmla="*/ 94 w 1321"/>
                <a:gd name="T67" fmla="*/ 299 h 712"/>
                <a:gd name="T68" fmla="*/ 147 w 1321"/>
                <a:gd name="T69" fmla="*/ 235 h 712"/>
                <a:gd name="T70" fmla="*/ 204 w 1321"/>
                <a:gd name="T71" fmla="*/ 176 h 712"/>
                <a:gd name="T72" fmla="*/ 270 w 1321"/>
                <a:gd name="T73" fmla="*/ 125 h 712"/>
                <a:gd name="T74" fmla="*/ 341 w 1321"/>
                <a:gd name="T75" fmla="*/ 82 h 712"/>
                <a:gd name="T76" fmla="*/ 415 w 1321"/>
                <a:gd name="T77" fmla="*/ 47 h 712"/>
                <a:gd name="T78" fmla="*/ 497 w 1321"/>
                <a:gd name="T79" fmla="*/ 21 h 712"/>
                <a:gd name="T80" fmla="*/ 581 w 1321"/>
                <a:gd name="T81" fmla="*/ 6 h 712"/>
                <a:gd name="T82" fmla="*/ 667 w 1321"/>
                <a:gd name="T83" fmla="*/ 0 h 712"/>
                <a:gd name="T84" fmla="*/ 759 w 1321"/>
                <a:gd name="T85" fmla="*/ 6 h 712"/>
                <a:gd name="T86" fmla="*/ 847 w 1321"/>
                <a:gd name="T87" fmla="*/ 23 h 712"/>
                <a:gd name="T88" fmla="*/ 932 w 1321"/>
                <a:gd name="T89" fmla="*/ 53 h 712"/>
                <a:gd name="T90" fmla="*/ 1010 w 1321"/>
                <a:gd name="T91" fmla="*/ 90 h 712"/>
                <a:gd name="T92" fmla="*/ 1082 w 1321"/>
                <a:gd name="T93" fmla="*/ 137 h 712"/>
                <a:gd name="T94" fmla="*/ 1149 w 1321"/>
                <a:gd name="T95" fmla="*/ 194 h 712"/>
                <a:gd name="T96" fmla="*/ 1208 w 1321"/>
                <a:gd name="T97" fmla="*/ 256 h 712"/>
                <a:gd name="T98" fmla="*/ 1258 w 1321"/>
                <a:gd name="T99" fmla="*/ 325 h 712"/>
                <a:gd name="T100" fmla="*/ 1301 w 1321"/>
                <a:gd name="T101" fmla="*/ 401 h 71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321"/>
                <a:gd name="T154" fmla="*/ 0 h 712"/>
                <a:gd name="T155" fmla="*/ 1321 w 1321"/>
                <a:gd name="T156" fmla="*/ 712 h 71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CAF6A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282" name="Text Box 167"/>
          <p:cNvSpPr>
            <a:spLocks noChangeArrowheads="1"/>
          </p:cNvSpPr>
          <p:nvPr/>
        </p:nvSpPr>
        <p:spPr bwMode="auto">
          <a:xfrm>
            <a:off x="5220269" y="1342097"/>
            <a:ext cx="7556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1800"/>
              </a:spcBef>
              <a:buClr>
                <a:srgbClr val="E71705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600">
                <a:solidFill>
                  <a:srgbClr val="003366"/>
                </a:solidFill>
              </a:rPr>
              <a:t>C2C</a:t>
            </a:r>
            <a:endParaRPr lang="en-US" sz="1600">
              <a:solidFill>
                <a:srgbClr val="003366"/>
              </a:solidFill>
            </a:endParaRP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9"/>
          <p:cNvSpPr>
            <a:spLocks noChangeArrowheads="1"/>
          </p:cNvSpPr>
          <p:nvPr/>
        </p:nvSpPr>
        <p:spPr bwMode="auto">
          <a:xfrm>
            <a:off x="3873500" y="0"/>
            <a:ext cx="1276350" cy="549275"/>
          </a:xfrm>
          <a:prstGeom prst="rect">
            <a:avLst/>
          </a:prstGeom>
          <a:solidFill>
            <a:srgbClr val="AFE6F5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sz="15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发展规划</a:t>
            </a:r>
          </a:p>
        </p:txBody>
      </p:sp>
      <p:sp>
        <p:nvSpPr>
          <p:cNvPr id="6147" name="直接连接符 13"/>
          <p:cNvSpPr>
            <a:spLocks noChangeShapeType="1"/>
          </p:cNvSpPr>
          <p:nvPr/>
        </p:nvSpPr>
        <p:spPr bwMode="auto">
          <a:xfrm flipH="1">
            <a:off x="7019925" y="533400"/>
            <a:ext cx="1917700" cy="1588"/>
          </a:xfrm>
          <a:prstGeom prst="line">
            <a:avLst/>
          </a:prstGeom>
          <a:noFill/>
          <a:ln w="6350">
            <a:solidFill>
              <a:srgbClr val="E6F5E1"/>
            </a:solidFill>
            <a:round/>
            <a:headEnd type="triangle" w="lg" len="lg"/>
            <a:tailEnd type="oval" w="sm" len="sm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6148" name="TextBox 4"/>
          <p:cNvSpPr>
            <a:spLocks noChangeArrowheads="1"/>
          </p:cNvSpPr>
          <p:nvPr/>
        </p:nvSpPr>
        <p:spPr bwMode="auto">
          <a:xfrm>
            <a:off x="7362825" y="117475"/>
            <a:ext cx="14509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zh-CN" altLang="en-US" sz="2400" b="1" dirty="0">
                <a:solidFill>
                  <a:srgbClr val="FFC68D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界面展示</a:t>
            </a:r>
            <a:endParaRPr lang="zh-CN" altLang="en-US" dirty="0"/>
          </a:p>
        </p:txBody>
      </p:sp>
      <p:sp>
        <p:nvSpPr>
          <p:cNvPr id="6149" name="矩形 6"/>
          <p:cNvSpPr>
            <a:spLocks noChangeArrowheads="1"/>
          </p:cNvSpPr>
          <p:nvPr/>
        </p:nvSpPr>
        <p:spPr bwMode="auto">
          <a:xfrm>
            <a:off x="0" y="-6350"/>
            <a:ext cx="1276350" cy="833438"/>
          </a:xfrm>
          <a:prstGeom prst="rect">
            <a:avLst/>
          </a:prstGeom>
          <a:solidFill>
            <a:srgbClr val="19B4DC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sz="2100" b="1">
                <a:solidFill>
                  <a:srgbClr val="E6F5E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项目介绍</a:t>
            </a:r>
          </a:p>
        </p:txBody>
      </p:sp>
      <p:sp>
        <p:nvSpPr>
          <p:cNvPr id="6150" name="矩形 7"/>
          <p:cNvSpPr>
            <a:spLocks noChangeArrowheads="1"/>
          </p:cNvSpPr>
          <p:nvPr/>
        </p:nvSpPr>
        <p:spPr bwMode="auto">
          <a:xfrm>
            <a:off x="1290638" y="-12700"/>
            <a:ext cx="1276350" cy="546100"/>
          </a:xfrm>
          <a:prstGeom prst="rect">
            <a:avLst/>
          </a:prstGeom>
          <a:solidFill>
            <a:srgbClr val="AFE6F5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sz="15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竞争实力</a:t>
            </a:r>
          </a:p>
        </p:txBody>
      </p:sp>
      <p:sp>
        <p:nvSpPr>
          <p:cNvPr id="6151" name="矩形 8"/>
          <p:cNvSpPr>
            <a:spLocks noChangeArrowheads="1"/>
          </p:cNvSpPr>
          <p:nvPr/>
        </p:nvSpPr>
        <p:spPr bwMode="auto">
          <a:xfrm>
            <a:off x="2582863" y="-14288"/>
            <a:ext cx="1276350" cy="546101"/>
          </a:xfrm>
          <a:prstGeom prst="rect">
            <a:avLst/>
          </a:prstGeom>
          <a:solidFill>
            <a:srgbClr val="AFE6F5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sz="15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市场规模</a:t>
            </a:r>
          </a:p>
        </p:txBody>
      </p:sp>
      <p:sp>
        <p:nvSpPr>
          <p:cNvPr id="6152" name="矩形 11"/>
          <p:cNvSpPr>
            <a:spLocks noChangeArrowheads="1"/>
          </p:cNvSpPr>
          <p:nvPr/>
        </p:nvSpPr>
        <p:spPr bwMode="auto">
          <a:xfrm>
            <a:off x="0" y="6597650"/>
            <a:ext cx="9139238" cy="260350"/>
          </a:xfrm>
          <a:prstGeom prst="rect">
            <a:avLst/>
          </a:prstGeom>
          <a:solidFill>
            <a:srgbClr val="19B4DC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endParaRPr lang="zh-CN" altLang="zh-CN" sz="1300">
              <a:solidFill>
                <a:srgbClr val="CCEDC7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6222" name="Text Box 85"/>
          <p:cNvSpPr txBox="1">
            <a:spLocks noChangeArrowheads="1"/>
          </p:cNvSpPr>
          <p:nvPr/>
        </p:nvSpPr>
        <p:spPr bwMode="auto">
          <a:xfrm>
            <a:off x="212725" y="4662488"/>
            <a:ext cx="87518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buFont typeface="Arial" charset="0"/>
              <a:buNone/>
            </a:pPr>
            <a:endParaRPr lang="zh-CN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35" y="1719960"/>
            <a:ext cx="8066667" cy="3190476"/>
          </a:xfrm>
          <a:prstGeom prst="rect">
            <a:avLst/>
          </a:prstGeom>
        </p:spPr>
      </p:pic>
      <p:sp>
        <p:nvSpPr>
          <p:cNvPr id="11" name="椭圆 12"/>
          <p:cNvSpPr>
            <a:spLocks noChangeArrowheads="1"/>
          </p:cNvSpPr>
          <p:nvPr/>
        </p:nvSpPr>
        <p:spPr bwMode="auto">
          <a:xfrm>
            <a:off x="3924300" y="6381750"/>
            <a:ext cx="1414463" cy="504825"/>
          </a:xfrm>
          <a:prstGeom prst="ellipse">
            <a:avLst/>
          </a:prstGeom>
          <a:solidFill>
            <a:srgbClr val="AFE6F5"/>
          </a:solidFill>
          <a:ln w="12700">
            <a:solidFill>
              <a:srgbClr val="FFFFFF"/>
            </a:solidFill>
            <a:round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sz="1300">
                <a:solidFill>
                  <a:srgbClr val="19B4DC"/>
                </a:solidFill>
                <a:latin typeface="宋体" pitchFamily="2" charset="-122"/>
                <a:ea typeface="微软雅黑" pitchFamily="34" charset="-122"/>
                <a:sym typeface="宋体" pitchFamily="2" charset="-122"/>
              </a:rPr>
              <a:t>懒人衣橱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52147" y="12137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衣橱管理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987890" y="1213704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个性搭配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932025" y="1213704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社交互动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164180" y="1213704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购衣推荐</a:t>
            </a:r>
          </a:p>
        </p:txBody>
      </p:sp>
    </p:spTree>
    <p:extLst>
      <p:ext uri="{BB962C8B-B14F-4D97-AF65-F5344CB8AC3E}">
        <p14:creationId xmlns:p14="http://schemas.microsoft.com/office/powerpoint/2010/main" val="2681402533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矩形 7"/>
          <p:cNvSpPr>
            <a:spLocks noChangeArrowheads="1"/>
          </p:cNvSpPr>
          <p:nvPr/>
        </p:nvSpPr>
        <p:spPr bwMode="auto">
          <a:xfrm>
            <a:off x="0" y="-12700"/>
            <a:ext cx="1276350" cy="546100"/>
          </a:xfrm>
          <a:prstGeom prst="rect">
            <a:avLst/>
          </a:prstGeom>
          <a:solidFill>
            <a:srgbClr val="AFE6F5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altLang="en-US" sz="15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项目介绍</a:t>
            </a:r>
          </a:p>
        </p:txBody>
      </p:sp>
      <p:sp>
        <p:nvSpPr>
          <p:cNvPr id="8195" name="矩形 6"/>
          <p:cNvSpPr>
            <a:spLocks noChangeArrowheads="1"/>
          </p:cNvSpPr>
          <p:nvPr/>
        </p:nvSpPr>
        <p:spPr bwMode="auto">
          <a:xfrm>
            <a:off x="1292225" y="-6350"/>
            <a:ext cx="1276350" cy="833438"/>
          </a:xfrm>
          <a:prstGeom prst="rect">
            <a:avLst/>
          </a:prstGeom>
          <a:solidFill>
            <a:srgbClr val="19B4DC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altLang="en-US" sz="2100" b="1">
                <a:solidFill>
                  <a:srgbClr val="E6F5E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竞争实力</a:t>
            </a:r>
          </a:p>
        </p:txBody>
      </p:sp>
      <p:sp>
        <p:nvSpPr>
          <p:cNvPr id="8196" name="矩形 9"/>
          <p:cNvSpPr>
            <a:spLocks noChangeArrowheads="1"/>
          </p:cNvSpPr>
          <p:nvPr/>
        </p:nvSpPr>
        <p:spPr bwMode="auto">
          <a:xfrm>
            <a:off x="3873500" y="0"/>
            <a:ext cx="1276350" cy="549275"/>
          </a:xfrm>
          <a:prstGeom prst="rect">
            <a:avLst/>
          </a:prstGeom>
          <a:solidFill>
            <a:srgbClr val="AFE6F5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sz="15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发展规划</a:t>
            </a:r>
          </a:p>
        </p:txBody>
      </p:sp>
      <p:sp>
        <p:nvSpPr>
          <p:cNvPr id="8197" name="直接连接符 13"/>
          <p:cNvSpPr>
            <a:spLocks noChangeShapeType="1"/>
          </p:cNvSpPr>
          <p:nvPr/>
        </p:nvSpPr>
        <p:spPr bwMode="auto">
          <a:xfrm flipH="1">
            <a:off x="7019925" y="533400"/>
            <a:ext cx="1917700" cy="1588"/>
          </a:xfrm>
          <a:prstGeom prst="line">
            <a:avLst/>
          </a:prstGeom>
          <a:noFill/>
          <a:ln w="6350">
            <a:solidFill>
              <a:srgbClr val="E6F5E1"/>
            </a:solidFill>
            <a:round/>
            <a:headEnd type="triangle" w="lg" len="lg"/>
            <a:tailEnd type="oval" w="sm" len="sm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198" name="TextBox 4"/>
          <p:cNvSpPr>
            <a:spLocks noChangeArrowheads="1"/>
          </p:cNvSpPr>
          <p:nvPr/>
        </p:nvSpPr>
        <p:spPr bwMode="auto">
          <a:xfrm>
            <a:off x="7362825" y="117475"/>
            <a:ext cx="1450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zh-CN" altLang="en-US" sz="2400" b="1" dirty="0">
                <a:solidFill>
                  <a:srgbClr val="FFC68D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团队成员</a:t>
            </a:r>
            <a:endParaRPr lang="zh-CN" altLang="en-US" dirty="0"/>
          </a:p>
        </p:txBody>
      </p:sp>
      <p:sp>
        <p:nvSpPr>
          <p:cNvPr id="8199" name="矩形 8"/>
          <p:cNvSpPr>
            <a:spLocks noChangeArrowheads="1"/>
          </p:cNvSpPr>
          <p:nvPr/>
        </p:nvSpPr>
        <p:spPr bwMode="auto">
          <a:xfrm>
            <a:off x="2582863" y="-14288"/>
            <a:ext cx="1276350" cy="546101"/>
          </a:xfrm>
          <a:prstGeom prst="rect">
            <a:avLst/>
          </a:prstGeom>
          <a:solidFill>
            <a:srgbClr val="AFE6F5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sz="15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市场规模</a:t>
            </a:r>
          </a:p>
        </p:txBody>
      </p:sp>
      <p:sp>
        <p:nvSpPr>
          <p:cNvPr id="8200" name="矩形 11"/>
          <p:cNvSpPr>
            <a:spLocks noChangeArrowheads="1"/>
          </p:cNvSpPr>
          <p:nvPr/>
        </p:nvSpPr>
        <p:spPr bwMode="auto">
          <a:xfrm>
            <a:off x="0" y="6597650"/>
            <a:ext cx="9139238" cy="260350"/>
          </a:xfrm>
          <a:prstGeom prst="rect">
            <a:avLst/>
          </a:prstGeom>
          <a:solidFill>
            <a:srgbClr val="19B4DC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endParaRPr lang="zh-CN" altLang="zh-CN" sz="1300">
              <a:solidFill>
                <a:srgbClr val="CCEDC7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8201" name="椭圆 12"/>
          <p:cNvSpPr>
            <a:spLocks noChangeArrowheads="1"/>
          </p:cNvSpPr>
          <p:nvPr/>
        </p:nvSpPr>
        <p:spPr bwMode="auto">
          <a:xfrm>
            <a:off x="3924300" y="6381750"/>
            <a:ext cx="1414463" cy="504825"/>
          </a:xfrm>
          <a:prstGeom prst="ellipse">
            <a:avLst/>
          </a:prstGeom>
          <a:solidFill>
            <a:srgbClr val="AFE6F5"/>
          </a:solidFill>
          <a:ln w="12700">
            <a:solidFill>
              <a:srgbClr val="FFFFFF"/>
            </a:solidFill>
            <a:round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sz="1300">
                <a:solidFill>
                  <a:srgbClr val="19B4DC"/>
                </a:solidFill>
                <a:latin typeface="宋体" pitchFamily="2" charset="-122"/>
                <a:ea typeface="微软雅黑" pitchFamily="34" charset="-122"/>
                <a:sym typeface="宋体" pitchFamily="2" charset="-122"/>
              </a:rPr>
              <a:t>懒人衣橱</a:t>
            </a:r>
          </a:p>
        </p:txBody>
      </p:sp>
      <p:sp>
        <p:nvSpPr>
          <p:cNvPr id="8209" name="TextBox 10"/>
          <p:cNvSpPr>
            <a:spLocks noChangeArrowheads="1"/>
          </p:cNvSpPr>
          <p:nvPr/>
        </p:nvSpPr>
        <p:spPr bwMode="auto">
          <a:xfrm>
            <a:off x="107950" y="3711575"/>
            <a:ext cx="5543550" cy="2587625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lIns="90170" tIns="46990" rIns="90170" bIns="46990">
            <a:spAutoFit/>
          </a:bodyPr>
          <a:lstStyle/>
          <a:p>
            <a:pPr eaLnBrk="1" hangingPunct="1">
              <a:buFont typeface="Arial" charset="0"/>
              <a:buNone/>
            </a:pPr>
            <a:endParaRPr lang="zh-CN" altLang="zh-CN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  <a:p>
            <a:pPr eaLnBrk="1" hangingPunct="1">
              <a:buFont typeface="Arial" charset="0"/>
              <a:buNone/>
            </a:pPr>
            <a:endParaRPr lang="zh-CN" altLang="zh-CN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  <a:p>
            <a:pPr eaLnBrk="1" hangingPunct="1">
              <a:buFont typeface="Arial" charset="0"/>
              <a:buNone/>
            </a:pPr>
            <a:endParaRPr lang="zh-CN" altLang="zh-CN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  <a:p>
            <a:pPr eaLnBrk="1" hangingPunct="1">
              <a:buFont typeface="Arial" charset="0"/>
              <a:buNone/>
            </a:pPr>
            <a:endParaRPr lang="zh-CN" altLang="zh-CN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  <a:p>
            <a:pPr eaLnBrk="1" hangingPunct="1">
              <a:buFont typeface="Arial" charset="0"/>
              <a:buNone/>
            </a:pPr>
            <a:endParaRPr lang="zh-CN" altLang="zh-CN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  <a:p>
            <a:pPr eaLnBrk="1" hangingPunct="1">
              <a:buFont typeface="Arial" charset="0"/>
              <a:buNone/>
            </a:pPr>
            <a:endParaRPr lang="zh-CN" altLang="zh-CN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  <a:p>
            <a:pPr eaLnBrk="1" hangingPunct="1">
              <a:buFont typeface="Arial" charset="0"/>
              <a:buNone/>
            </a:pPr>
            <a:endParaRPr lang="zh-CN" altLang="zh-CN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  <a:p>
            <a:pPr eaLnBrk="1" hangingPunct="1">
              <a:buFont typeface="Arial" charset="0"/>
              <a:buNone/>
            </a:pPr>
            <a:endParaRPr lang="zh-CN" altLang="zh-CN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  <a:p>
            <a:pPr eaLnBrk="1" hangingPunct="1">
              <a:buFont typeface="Arial" charset="0"/>
              <a:buNone/>
            </a:pPr>
            <a:endParaRPr lang="zh-CN" altLang="zh-CN">
              <a:solidFill>
                <a:srgbClr val="000000"/>
              </a:solidFill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82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7963" y="4319588"/>
            <a:ext cx="1468437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211" name="矩形 14"/>
          <p:cNvSpPr>
            <a:spLocks noChangeArrowheads="1"/>
          </p:cNvSpPr>
          <p:nvPr/>
        </p:nvSpPr>
        <p:spPr bwMode="auto">
          <a:xfrm>
            <a:off x="368300" y="5805488"/>
            <a:ext cx="1108075" cy="369887"/>
          </a:xfrm>
          <a:prstGeom prst="rect">
            <a:avLst/>
          </a:prstGeom>
          <a:noFill/>
          <a:ln w="9525">
            <a:noFill/>
            <a:bevel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zh-CN" altLang="en-US">
                <a:solidFill>
                  <a:srgbClr val="4DCFF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团队成员</a:t>
            </a:r>
            <a:endParaRPr lang="zh-CN" altLang="en-US">
              <a:solidFill>
                <a:srgbClr val="4DCFF9"/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8212" name="矩形 13"/>
          <p:cNvSpPr>
            <a:spLocks noChangeArrowheads="1"/>
          </p:cNvSpPr>
          <p:nvPr/>
        </p:nvSpPr>
        <p:spPr bwMode="auto">
          <a:xfrm>
            <a:off x="1838325" y="3932238"/>
            <a:ext cx="3643313" cy="2031325"/>
          </a:xfrm>
          <a:prstGeom prst="rect">
            <a:avLst/>
          </a:prstGeom>
          <a:noFill/>
          <a:ln w="9525">
            <a:noFill/>
            <a:bevel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zh-CN" altLang="en-US" sz="1400" b="1" dirty="0">
                <a:solidFill>
                  <a:srgbClr val="355F9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王晓晨</a:t>
            </a:r>
            <a:r>
              <a:rPr lang="en-US" sz="1400" b="1" dirty="0">
                <a:solidFill>
                  <a:srgbClr val="5B9BD5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	</a:t>
            </a:r>
            <a:r>
              <a:rPr lang="zh-CN" altLang="en-US" sz="1400" dirty="0" smtClean="0">
                <a:solidFill>
                  <a:srgbClr val="5B9BD5"/>
                </a:solidFill>
                <a:latin typeface="微软雅黑" pitchFamily="34" charset="-122"/>
                <a:ea typeface="楷体" pitchFamily="49" charset="-122"/>
                <a:sym typeface="微软雅黑" pitchFamily="34" charset="-122"/>
              </a:rPr>
              <a:t>青年教师，团队骨干</a:t>
            </a:r>
            <a:endParaRPr lang="en-US" altLang="zh-CN" sz="1400" dirty="0" smtClean="0">
              <a:solidFill>
                <a:srgbClr val="5B9BD5"/>
              </a:solidFill>
              <a:latin typeface="微软雅黑" pitchFamily="34" charset="-122"/>
              <a:ea typeface="楷体" pitchFamily="49" charset="-122"/>
              <a:sym typeface="微软雅黑" pitchFamily="34" charset="-122"/>
            </a:endParaRPr>
          </a:p>
          <a:p>
            <a:pPr eaLnBrk="1" hangingPunct="1">
              <a:buFont typeface="Arial" charset="0"/>
              <a:buNone/>
            </a:pPr>
            <a:r>
              <a:rPr lang="zh-CN" altLang="en-US" sz="1400" b="1" dirty="0" smtClean="0">
                <a:solidFill>
                  <a:srgbClr val="355F9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姚雪春</a:t>
            </a:r>
            <a:r>
              <a:rPr lang="en-US" sz="1400" b="1" dirty="0">
                <a:solidFill>
                  <a:srgbClr val="5B9BD5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	</a:t>
            </a:r>
            <a:r>
              <a:rPr lang="zh-CN" altLang="en-US" sz="1400" dirty="0">
                <a:solidFill>
                  <a:srgbClr val="5B9BD5"/>
                </a:solidFill>
                <a:latin typeface="微软雅黑" pitchFamily="34" charset="-122"/>
                <a:ea typeface="楷体" pitchFamily="49" charset="-122"/>
                <a:sym typeface="微软雅黑" pitchFamily="34" charset="-122"/>
              </a:rPr>
              <a:t>硕士，</a:t>
            </a:r>
            <a:r>
              <a:rPr lang="zh-CN" altLang="en-US" sz="1400" dirty="0" smtClean="0">
                <a:solidFill>
                  <a:srgbClr val="5B9BD5"/>
                </a:solidFill>
                <a:latin typeface="微软雅黑" pitchFamily="34" charset="-122"/>
                <a:ea typeface="楷体" pitchFamily="49" charset="-122"/>
                <a:sym typeface="微软雅黑" pitchFamily="34" charset="-122"/>
              </a:rPr>
              <a:t>负责</a:t>
            </a:r>
            <a:r>
              <a:rPr lang="zh-CN" altLang="en-US" sz="1400" dirty="0">
                <a:solidFill>
                  <a:srgbClr val="5B9BD5"/>
                </a:solidFill>
                <a:latin typeface="Calibri" pitchFamily="34" charset="0"/>
                <a:ea typeface="楷体" pitchFamily="49" charset="-122"/>
                <a:sym typeface="宋体" pitchFamily="2" charset="-122"/>
              </a:rPr>
              <a:t>组织领导、项目管理</a:t>
            </a:r>
            <a:endParaRPr lang="en-US" sz="1400" dirty="0">
              <a:solidFill>
                <a:srgbClr val="5B9BD5"/>
              </a:solidFill>
              <a:latin typeface="微软雅黑" pitchFamily="34" charset="-122"/>
              <a:ea typeface="楷体" pitchFamily="49" charset="-122"/>
              <a:sym typeface="微软雅黑" pitchFamily="34" charset="-122"/>
            </a:endParaRPr>
          </a:p>
          <a:p>
            <a:pPr eaLnBrk="1" hangingPunct="1">
              <a:buFont typeface="Arial" charset="0"/>
              <a:buNone/>
            </a:pPr>
            <a:r>
              <a:rPr lang="zh-CN" altLang="en-US" sz="1400" b="1" dirty="0">
                <a:solidFill>
                  <a:srgbClr val="355F9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王   瑾</a:t>
            </a:r>
            <a:r>
              <a:rPr lang="en-US" sz="1400" b="1" dirty="0">
                <a:solidFill>
                  <a:srgbClr val="5B9BD5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	</a:t>
            </a:r>
            <a:r>
              <a:rPr lang="zh-CN" altLang="en-US" sz="1400" dirty="0">
                <a:solidFill>
                  <a:srgbClr val="5B9BD5"/>
                </a:solidFill>
                <a:latin typeface="Calibri" pitchFamily="34" charset="0"/>
                <a:ea typeface="楷体" pitchFamily="49" charset="-122"/>
                <a:sym typeface="宋体" pitchFamily="2" charset="-122"/>
              </a:rPr>
              <a:t>硕士，负责财务</a:t>
            </a:r>
            <a:endParaRPr lang="en-US" sz="1400" dirty="0">
              <a:solidFill>
                <a:srgbClr val="5B9BD5"/>
              </a:solidFill>
              <a:latin typeface="Calibri" pitchFamily="34" charset="0"/>
              <a:ea typeface="楷体" pitchFamily="49" charset="-122"/>
              <a:sym typeface="宋体" pitchFamily="2" charset="-122"/>
            </a:endParaRPr>
          </a:p>
          <a:p>
            <a:pPr eaLnBrk="1" hangingPunct="1">
              <a:buFont typeface="Arial" charset="0"/>
              <a:buNone/>
            </a:pPr>
            <a:r>
              <a:rPr lang="zh-CN" altLang="en-US" sz="1400" b="1" dirty="0">
                <a:solidFill>
                  <a:srgbClr val="355F9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苏柳月</a:t>
            </a:r>
            <a:r>
              <a:rPr lang="en-US" sz="1400" b="1" dirty="0">
                <a:solidFill>
                  <a:srgbClr val="5B9BD5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	</a:t>
            </a:r>
            <a:r>
              <a:rPr lang="zh-CN" altLang="en-US" sz="1400" dirty="0">
                <a:solidFill>
                  <a:srgbClr val="5B9BD5"/>
                </a:solidFill>
                <a:latin typeface="Calibri" pitchFamily="34" charset="0"/>
                <a:ea typeface="楷体" pitchFamily="49" charset="-122"/>
                <a:sym typeface="宋体" pitchFamily="2" charset="-122"/>
              </a:rPr>
              <a:t>硕士，负责策划工作</a:t>
            </a:r>
            <a:endParaRPr lang="en-US" sz="1400" dirty="0">
              <a:solidFill>
                <a:srgbClr val="5B9BD5"/>
              </a:solidFill>
              <a:latin typeface="Calibri" pitchFamily="34" charset="0"/>
              <a:ea typeface="楷体" pitchFamily="49" charset="-122"/>
              <a:sym typeface="宋体" pitchFamily="2" charset="-122"/>
            </a:endParaRPr>
          </a:p>
          <a:p>
            <a:pPr eaLnBrk="1" hangingPunct="1">
              <a:buFont typeface="Arial" charset="0"/>
              <a:buNone/>
            </a:pPr>
            <a:r>
              <a:rPr lang="zh-CN" altLang="en-US" sz="1400" b="1" dirty="0">
                <a:solidFill>
                  <a:srgbClr val="355F9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关   健</a:t>
            </a:r>
            <a:r>
              <a:rPr lang="en-US" sz="1400" b="1" dirty="0">
                <a:solidFill>
                  <a:srgbClr val="5B9BD5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	</a:t>
            </a:r>
            <a:r>
              <a:rPr lang="zh-CN" altLang="en-US" sz="1400" dirty="0">
                <a:solidFill>
                  <a:srgbClr val="5B9BD5"/>
                </a:solidFill>
                <a:latin typeface="Calibri" pitchFamily="34" charset="0"/>
                <a:ea typeface="楷体" pitchFamily="49" charset="-122"/>
                <a:sym typeface="宋体" pitchFamily="2" charset="-122"/>
              </a:rPr>
              <a:t>硕士，负责算法实现</a:t>
            </a:r>
            <a:r>
              <a:rPr lang="en-US" altLang="zh-CN" sz="1400" dirty="0">
                <a:solidFill>
                  <a:srgbClr val="5B9BD5"/>
                </a:solidFill>
                <a:latin typeface="Calibri" pitchFamily="34" charset="0"/>
                <a:ea typeface="楷体" pitchFamily="49" charset="-122"/>
                <a:sym typeface="宋体" pitchFamily="2" charset="-122"/>
              </a:rPr>
              <a:t>,APP</a:t>
            </a:r>
            <a:r>
              <a:rPr lang="zh-CN" altLang="en-US" sz="1400" dirty="0">
                <a:solidFill>
                  <a:srgbClr val="5B9BD5"/>
                </a:solidFill>
                <a:latin typeface="Calibri" pitchFamily="34" charset="0"/>
                <a:ea typeface="楷体" pitchFamily="49" charset="-122"/>
                <a:sym typeface="宋体" pitchFamily="2" charset="-122"/>
              </a:rPr>
              <a:t>设计</a:t>
            </a:r>
            <a:endParaRPr lang="en-US" sz="1400" dirty="0">
              <a:solidFill>
                <a:srgbClr val="5B9BD5"/>
              </a:solidFill>
              <a:latin typeface="Calibri" pitchFamily="34" charset="0"/>
              <a:ea typeface="楷体" pitchFamily="49" charset="-122"/>
              <a:sym typeface="宋体" pitchFamily="2" charset="-122"/>
            </a:endParaRPr>
          </a:p>
          <a:p>
            <a:pPr eaLnBrk="1" hangingPunct="1">
              <a:buFont typeface="Arial" charset="0"/>
              <a:buNone/>
            </a:pPr>
            <a:r>
              <a:rPr lang="zh-CN" altLang="en-US" sz="1400" b="1" dirty="0">
                <a:solidFill>
                  <a:srgbClr val="355F9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叶   茫</a:t>
            </a:r>
            <a:r>
              <a:rPr lang="en-US" sz="1400" b="1" dirty="0">
                <a:solidFill>
                  <a:srgbClr val="5B9BD5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	</a:t>
            </a:r>
            <a:r>
              <a:rPr lang="zh-CN" altLang="en-US" sz="1400" dirty="0">
                <a:solidFill>
                  <a:srgbClr val="5B9BD5"/>
                </a:solidFill>
                <a:latin typeface="Calibri" pitchFamily="34" charset="0"/>
                <a:ea typeface="楷体" pitchFamily="49" charset="-122"/>
                <a:sym typeface="宋体" pitchFamily="2" charset="-122"/>
              </a:rPr>
              <a:t>硕士，负责算法实现</a:t>
            </a:r>
            <a:endParaRPr lang="en-US" sz="1400" dirty="0">
              <a:solidFill>
                <a:srgbClr val="5B9BD5"/>
              </a:solidFill>
              <a:latin typeface="Calibri" pitchFamily="34" charset="0"/>
              <a:ea typeface="楷体" pitchFamily="49" charset="-122"/>
              <a:sym typeface="宋体" pitchFamily="2" charset="-122"/>
            </a:endParaRPr>
          </a:p>
          <a:p>
            <a:pPr eaLnBrk="1" hangingPunct="1">
              <a:buFont typeface="Arial" charset="0"/>
              <a:buNone/>
            </a:pPr>
            <a:r>
              <a:rPr lang="zh-CN" altLang="en-US" sz="1400" b="1" dirty="0">
                <a:solidFill>
                  <a:srgbClr val="355F9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沈柯帆</a:t>
            </a:r>
            <a:r>
              <a:rPr lang="en-US" sz="1400" b="1" dirty="0">
                <a:solidFill>
                  <a:srgbClr val="5B9BD5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	</a:t>
            </a:r>
            <a:r>
              <a:rPr lang="zh-CN" altLang="en-US" sz="1400" dirty="0">
                <a:solidFill>
                  <a:srgbClr val="5B9BD5"/>
                </a:solidFill>
                <a:latin typeface="Calibri" pitchFamily="34" charset="0"/>
                <a:ea typeface="楷体" pitchFamily="49" charset="-122"/>
                <a:sym typeface="宋体" pitchFamily="2" charset="-122"/>
              </a:rPr>
              <a:t>硕士，负责算法实现</a:t>
            </a:r>
            <a:endParaRPr lang="en-US" sz="1400" dirty="0">
              <a:solidFill>
                <a:srgbClr val="5B9BD5"/>
              </a:solidFill>
              <a:latin typeface="Calibri" pitchFamily="34" charset="0"/>
              <a:ea typeface="楷体" pitchFamily="49" charset="-122"/>
              <a:sym typeface="宋体" pitchFamily="2" charset="-122"/>
            </a:endParaRPr>
          </a:p>
          <a:p>
            <a:pPr eaLnBrk="1" hangingPunct="1">
              <a:buFont typeface="Arial" charset="0"/>
              <a:buNone/>
            </a:pPr>
            <a:r>
              <a:rPr lang="zh-CN" altLang="en-US" sz="1400" b="1" dirty="0">
                <a:solidFill>
                  <a:srgbClr val="355F9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周   全</a:t>
            </a:r>
            <a:r>
              <a:rPr lang="en-US" sz="1400" b="1" dirty="0">
                <a:solidFill>
                  <a:srgbClr val="5B9BD5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	</a:t>
            </a:r>
            <a:r>
              <a:rPr lang="zh-CN" altLang="en-US" sz="1400" dirty="0">
                <a:solidFill>
                  <a:srgbClr val="5B9BD5"/>
                </a:solidFill>
                <a:latin typeface="Calibri" pitchFamily="34" charset="0"/>
                <a:ea typeface="楷体" pitchFamily="49" charset="-122"/>
                <a:sym typeface="宋体" pitchFamily="2" charset="-122"/>
              </a:rPr>
              <a:t>硕士，负责市场调研</a:t>
            </a:r>
            <a:endParaRPr lang="en-US" sz="1400" dirty="0">
              <a:solidFill>
                <a:srgbClr val="5B9BD5"/>
              </a:solidFill>
              <a:latin typeface="Calibri" pitchFamily="34" charset="0"/>
              <a:ea typeface="楷体" pitchFamily="49" charset="-122"/>
              <a:sym typeface="宋体" pitchFamily="2" charset="-122"/>
            </a:endParaRPr>
          </a:p>
          <a:p>
            <a:pPr eaLnBrk="1" hangingPunct="1">
              <a:buFont typeface="Arial" charset="0"/>
              <a:buNone/>
            </a:pPr>
            <a:r>
              <a:rPr lang="zh-CN" altLang="en-US" sz="1400" b="1" dirty="0">
                <a:solidFill>
                  <a:srgbClr val="355F9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方博伟</a:t>
            </a:r>
            <a:r>
              <a:rPr lang="en-US" sz="1400" b="1" dirty="0">
                <a:solidFill>
                  <a:srgbClr val="5B9BD5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	</a:t>
            </a:r>
            <a:r>
              <a:rPr lang="zh-CN" altLang="en-US" sz="1400" dirty="0">
                <a:solidFill>
                  <a:srgbClr val="5B9BD5"/>
                </a:solidFill>
                <a:latin typeface="Calibri" pitchFamily="34" charset="0"/>
                <a:ea typeface="楷体" pitchFamily="49" charset="-122"/>
                <a:sym typeface="宋体" pitchFamily="2" charset="-122"/>
              </a:rPr>
              <a:t>硕士，负责美工</a:t>
            </a:r>
            <a:endParaRPr lang="en-US" sz="1400" dirty="0">
              <a:solidFill>
                <a:srgbClr val="5B9BD5"/>
              </a:solidFill>
              <a:latin typeface="Calibri" pitchFamily="34" charset="0"/>
              <a:ea typeface="楷体" pitchFamily="49" charset="-122"/>
              <a:sym typeface="宋体" pitchFamily="2" charset="-122"/>
            </a:endParaRPr>
          </a:p>
        </p:txBody>
      </p:sp>
      <p:sp>
        <p:nvSpPr>
          <p:cNvPr id="32" name="TextBox 5"/>
          <p:cNvSpPr txBox="1"/>
          <p:nvPr/>
        </p:nvSpPr>
        <p:spPr>
          <a:xfrm>
            <a:off x="107504" y="908720"/>
            <a:ext cx="8894465" cy="2585323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lIns="90170" tIns="46990" rIns="90170" bIns="46990">
            <a:spAutoFit/>
          </a:bodyPr>
          <a:lstStyle>
            <a:defPPr>
              <a:defRPr lang="zh-CN"/>
            </a:defPPr>
            <a:lvl1pPr eaLnBrk="1" hangingPunct="1">
              <a:buFont typeface="Arial" charset="0"/>
              <a:buNone/>
              <a:defRPr>
                <a:solidFill>
                  <a:srgbClr val="000000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3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46108"/>
            <a:ext cx="1198563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矩形 33"/>
          <p:cNvSpPr/>
          <p:nvPr/>
        </p:nvSpPr>
        <p:spPr>
          <a:xfrm>
            <a:off x="1692947" y="104344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355F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胡瑞敏</a:t>
            </a:r>
            <a:endParaRPr lang="en-US" altLang="zh-CN" b="1" dirty="0">
              <a:solidFill>
                <a:srgbClr val="355F9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99152" y="287907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 smtClean="0">
                <a:solidFill>
                  <a:srgbClr val="F79646">
                    <a:lumMod val="75000"/>
                  </a:srgbClr>
                </a:solidFill>
                <a:latin typeface="Calibri"/>
              </a:rPr>
              <a:t>负责人</a:t>
            </a:r>
            <a:endParaRPr lang="zh-CN" altLang="en-US" b="1" dirty="0">
              <a:solidFill>
                <a:srgbClr val="F79646">
                  <a:lumMod val="75000"/>
                </a:srgbClr>
              </a:solidFill>
              <a:latin typeface="Calibri"/>
            </a:endParaRPr>
          </a:p>
        </p:txBody>
      </p:sp>
      <p:pic>
        <p:nvPicPr>
          <p:cNvPr id="36" name="Picture 19" descr="CES获奖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014081"/>
            <a:ext cx="1763781" cy="2234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文本框 4"/>
          <p:cNvSpPr>
            <a:spLocks noChangeArrowheads="1"/>
          </p:cNvSpPr>
          <p:nvPr/>
        </p:nvSpPr>
        <p:spPr bwMode="auto">
          <a:xfrm>
            <a:off x="1640757" y="1412776"/>
            <a:ext cx="5523531" cy="1477328"/>
          </a:xfrm>
          <a:prstGeom prst="rect">
            <a:avLst/>
          </a:prstGeom>
          <a:noFill/>
          <a:ln w="9525">
            <a:noFill/>
            <a:bevel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None/>
            </a:pPr>
            <a:r>
              <a:rPr lang="zh-CN" altLang="en-US" b="1" dirty="0">
                <a:solidFill>
                  <a:srgbClr val="4F81BD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武汉大学计算机学院院长，武大瑞风科技公司总经理</a:t>
            </a:r>
            <a:endParaRPr lang="en-US" b="1" dirty="0">
              <a:solidFill>
                <a:srgbClr val="4F81BD"/>
              </a:solidFill>
              <a:latin typeface="楷体" pitchFamily="49" charset="-122"/>
              <a:ea typeface="楷体" pitchFamily="49" charset="-122"/>
              <a:sym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None/>
            </a:pPr>
            <a:r>
              <a:rPr lang="zh-CN" altLang="en-US" dirty="0">
                <a:solidFill>
                  <a:srgbClr val="4F81BD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曾任美国纽交所上市公司</a:t>
            </a:r>
            <a:r>
              <a:rPr lang="en-US" altLang="zh-CN" dirty="0">
                <a:solidFill>
                  <a:srgbClr val="4F81BD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CSST</a:t>
            </a:r>
            <a:r>
              <a:rPr lang="zh-CN" altLang="en-US" dirty="0">
                <a:solidFill>
                  <a:srgbClr val="4F81BD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首席科学家兼研究院院长</a:t>
            </a:r>
            <a:r>
              <a:rPr lang="zh-CN" altLang="en-US" dirty="0" smtClean="0">
                <a:solidFill>
                  <a:srgbClr val="4F81BD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、设计研制</a:t>
            </a:r>
            <a:r>
              <a:rPr lang="zh-CN" altLang="en-US" dirty="0">
                <a:solidFill>
                  <a:srgbClr val="4F81BD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了数字视频联网监控系统关键部件“支持异构网络的多媒体接入服务器”（网络摄像机</a:t>
            </a:r>
            <a:r>
              <a:rPr lang="zh-CN" altLang="en-US" dirty="0" smtClean="0">
                <a:solidFill>
                  <a:srgbClr val="4F81BD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），该产品于</a:t>
            </a:r>
            <a:r>
              <a:rPr lang="en-US" altLang="zh-CN" dirty="0">
                <a:solidFill>
                  <a:srgbClr val="4F81BD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2004</a:t>
            </a:r>
            <a:r>
              <a:rPr lang="zh-CN" altLang="en-US" dirty="0">
                <a:solidFill>
                  <a:srgbClr val="4F81BD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年在美国拉斯维加斯获得</a:t>
            </a:r>
            <a:r>
              <a:rPr lang="en-US" altLang="zh-CN" dirty="0">
                <a:solidFill>
                  <a:srgbClr val="4F81BD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CES</a:t>
            </a:r>
            <a:r>
              <a:rPr lang="zh-CN" altLang="en-US" dirty="0">
                <a:solidFill>
                  <a:srgbClr val="4F81BD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大奖。</a:t>
            </a:r>
          </a:p>
        </p:txBody>
      </p:sp>
      <p:sp>
        <p:nvSpPr>
          <p:cNvPr id="50" name="TextBox 6"/>
          <p:cNvSpPr txBox="1"/>
          <p:nvPr/>
        </p:nvSpPr>
        <p:spPr>
          <a:xfrm>
            <a:off x="5652120" y="3707740"/>
            <a:ext cx="3275949" cy="2585323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lIns="90170" tIns="46990" rIns="90170" bIns="46990">
            <a:spAutoFit/>
          </a:bodyPr>
          <a:lstStyle>
            <a:defPPr>
              <a:defRPr lang="zh-CN"/>
            </a:defPPr>
            <a:lvl1pPr eaLnBrk="1" hangingPunct="1">
              <a:buFont typeface="Arial" charset="0"/>
              <a:buNone/>
              <a:defRPr>
                <a:solidFill>
                  <a:srgbClr val="000000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51" name="图表 50"/>
          <p:cNvGraphicFramePr/>
          <p:nvPr>
            <p:extLst>
              <p:ext uri="{D42A27DB-BD31-4B8C-83A1-F6EECF244321}">
                <p14:modId xmlns:p14="http://schemas.microsoft.com/office/powerpoint/2010/main" val="946980677"/>
              </p:ext>
            </p:extLst>
          </p:nvPr>
        </p:nvGraphicFramePr>
        <p:xfrm>
          <a:off x="5742868" y="3760437"/>
          <a:ext cx="3098456" cy="2337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9" grpId="0" animBg="1"/>
      <p:bldP spid="8211" grpId="0"/>
      <p:bldP spid="8212" grpId="0"/>
      <p:bldP spid="32" grpId="0" animBg="1"/>
      <p:bldP spid="34" grpId="0"/>
      <p:bldP spid="35" grpId="0"/>
      <p:bldP spid="37" grpId="0"/>
      <p:bldP spid="50" grpId="0" animBg="1"/>
      <p:bldGraphic spid="51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AutoShape 4"/>
          <p:cNvSpPr>
            <a:spLocks noChangeArrowheads="1"/>
          </p:cNvSpPr>
          <p:nvPr/>
        </p:nvSpPr>
        <p:spPr bwMode="auto">
          <a:xfrm>
            <a:off x="928688" y="1103313"/>
            <a:ext cx="1223962" cy="1223962"/>
          </a:xfrm>
          <a:prstGeom prst="flowChartConnector">
            <a:avLst/>
          </a:prstGeom>
          <a:solidFill>
            <a:srgbClr val="FFCC66"/>
          </a:solidFill>
          <a:ln w="88900" cmpd="thinThick">
            <a:solidFill>
              <a:srgbClr val="C0C0C0"/>
            </a:solidFill>
            <a:round/>
            <a:headEnd/>
            <a:tailEnd/>
          </a:ln>
        </p:spPr>
        <p:txBody>
          <a:bodyPr wrap="none" lIns="90170" tIns="46990" rIns="90170" bIns="46990" anchor="ctr"/>
          <a:lstStyle/>
          <a:p>
            <a:pPr algn="ctr" eaLnBrk="1" hangingPunct="1">
              <a:buFont typeface="Wingdings" pitchFamily="2" charset="2"/>
              <a:buNone/>
            </a:pPr>
            <a:endParaRPr lang="zh-CN" altLang="zh-CN" b="1"/>
          </a:p>
        </p:txBody>
      </p:sp>
      <p:sp>
        <p:nvSpPr>
          <p:cNvPr id="11267" name="AutoShape 5"/>
          <p:cNvSpPr>
            <a:spLocks noChangeArrowheads="1"/>
          </p:cNvSpPr>
          <p:nvPr/>
        </p:nvSpPr>
        <p:spPr bwMode="auto">
          <a:xfrm>
            <a:off x="928688" y="2861469"/>
            <a:ext cx="1223962" cy="1223963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  <a:ln w="88900" cmpd="thinThick">
            <a:solidFill>
              <a:srgbClr val="C0C0C0"/>
            </a:solidFill>
            <a:round/>
            <a:headEnd/>
            <a:tailEnd/>
          </a:ln>
        </p:spPr>
        <p:txBody>
          <a:bodyPr wrap="none" lIns="90170" tIns="46990" rIns="90170" bIns="46990" anchor="ctr"/>
          <a:lstStyle/>
          <a:p>
            <a:pPr algn="ctr" eaLnBrk="1" hangingPunct="1">
              <a:buFont typeface="Wingdings" pitchFamily="2" charset="2"/>
              <a:buNone/>
            </a:pPr>
            <a:endParaRPr lang="zh-CN" altLang="zh-CN" b="1"/>
          </a:p>
        </p:txBody>
      </p:sp>
      <p:sp>
        <p:nvSpPr>
          <p:cNvPr id="11268" name="AutoShape 6"/>
          <p:cNvSpPr>
            <a:spLocks noChangeArrowheads="1"/>
          </p:cNvSpPr>
          <p:nvPr/>
        </p:nvSpPr>
        <p:spPr bwMode="auto">
          <a:xfrm>
            <a:off x="928688" y="4619625"/>
            <a:ext cx="1223962" cy="1223963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88900" cmpd="thinThick">
            <a:solidFill>
              <a:srgbClr val="C0C0C0"/>
            </a:solidFill>
            <a:round/>
            <a:headEnd/>
            <a:tailEnd/>
          </a:ln>
        </p:spPr>
        <p:txBody>
          <a:bodyPr wrap="none" lIns="90170" tIns="46990" rIns="90170" bIns="46990" anchor="ctr"/>
          <a:lstStyle/>
          <a:p>
            <a:pPr algn="ctr" eaLnBrk="1" hangingPunct="1">
              <a:buFont typeface="Wingdings" pitchFamily="2" charset="2"/>
              <a:buNone/>
            </a:pPr>
            <a:endParaRPr lang="zh-CN" altLang="zh-CN" b="1"/>
          </a:p>
        </p:txBody>
      </p:sp>
      <p:sp>
        <p:nvSpPr>
          <p:cNvPr id="11269" name="Rectangle 7"/>
          <p:cNvSpPr>
            <a:spLocks noChangeArrowheads="1"/>
          </p:cNvSpPr>
          <p:nvPr/>
        </p:nvSpPr>
        <p:spPr bwMode="auto">
          <a:xfrm>
            <a:off x="2398713" y="1200150"/>
            <a:ext cx="6278562" cy="861774"/>
          </a:xfrm>
          <a:prstGeom prst="rect">
            <a:avLst/>
          </a:prstGeom>
          <a:noFill/>
          <a:ln w="12700">
            <a:solidFill>
              <a:schemeClr val="accent1">
                <a:lumMod val="40000"/>
                <a:lumOff val="6000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ts val="3000"/>
              </a:lnSpc>
              <a:buFont typeface="Arial" charset="0"/>
              <a:buNone/>
            </a:pPr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  <a:ea typeface="楷体" pitchFamily="49" charset="-122"/>
                <a:sym typeface="宋体" pitchFamily="2" charset="-122"/>
              </a:rPr>
              <a:t>首创</a:t>
            </a:r>
            <a:r>
              <a:rPr lang="zh-CN" altLang="en-US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导入网购记录</a:t>
            </a:r>
            <a:r>
              <a:rPr lang="zh-CN" altLang="en-US" dirty="0" smtClean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、以图搜图等</a:t>
            </a:r>
            <a:r>
              <a:rPr lang="zh-CN" altLang="en-US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智能化</a:t>
            </a:r>
            <a:r>
              <a:rPr lang="zh-CN" altLang="en-US" dirty="0" smtClean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方法建立、查询已有衣服数据记录，</a:t>
            </a:r>
            <a:r>
              <a:rPr lang="zh-CN" altLang="en-US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精</a:t>
            </a:r>
            <a:r>
              <a:rPr lang="zh-CN" altLang="en-US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准匹配</a:t>
            </a:r>
            <a:r>
              <a:rPr lang="zh-CN" altLang="en-US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，</a:t>
            </a:r>
            <a:r>
              <a:rPr lang="zh-CN" altLang="en-US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省时省力</a:t>
            </a:r>
            <a:r>
              <a:rPr lang="zh-CN" altLang="en-US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。</a:t>
            </a:r>
          </a:p>
        </p:txBody>
      </p:sp>
      <p:sp>
        <p:nvSpPr>
          <p:cNvPr id="11270" name="Rectangle 8"/>
          <p:cNvSpPr>
            <a:spLocks noChangeArrowheads="1"/>
          </p:cNvSpPr>
          <p:nvPr/>
        </p:nvSpPr>
        <p:spPr bwMode="auto">
          <a:xfrm>
            <a:off x="2398713" y="3013075"/>
            <a:ext cx="6278562" cy="866775"/>
          </a:xfrm>
          <a:prstGeom prst="rect">
            <a:avLst/>
          </a:prstGeom>
          <a:noFill/>
          <a:ln w="12700">
            <a:solidFill>
              <a:schemeClr val="accent1">
                <a:lumMod val="40000"/>
                <a:lumOff val="6000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ts val="3000"/>
              </a:lnSpc>
              <a:buFont typeface="Arial" charset="0"/>
              <a:buNone/>
            </a:pPr>
            <a:r>
              <a:rPr lang="zh-CN" altLang="en-US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采用</a:t>
            </a:r>
            <a:r>
              <a:rPr lang="zh-CN" altLang="en-US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最新</a:t>
            </a:r>
            <a:r>
              <a:rPr lang="zh-CN" altLang="en-US" dirty="0" smtClean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的深度学习算法，</a:t>
            </a:r>
            <a:r>
              <a:rPr lang="zh-CN" altLang="en-US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基于天气、场合、用户使用习惯等信息为已有衣物“私人订制”</a:t>
            </a:r>
            <a:r>
              <a:rPr lang="zh-CN" altLang="en-US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个性化</a:t>
            </a:r>
            <a:r>
              <a:rPr lang="zh-CN" altLang="en-US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的搭配。</a:t>
            </a:r>
          </a:p>
        </p:txBody>
      </p:sp>
      <p:sp>
        <p:nvSpPr>
          <p:cNvPr id="11271" name="Rectangle 9"/>
          <p:cNvSpPr>
            <a:spLocks noChangeArrowheads="1"/>
          </p:cNvSpPr>
          <p:nvPr/>
        </p:nvSpPr>
        <p:spPr bwMode="auto">
          <a:xfrm>
            <a:off x="2398713" y="4826000"/>
            <a:ext cx="6278562" cy="861774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ts val="3000"/>
              </a:lnSpc>
              <a:buFont typeface="Arial" charset="0"/>
              <a:buNone/>
            </a:pPr>
            <a:r>
              <a:rPr lang="zh-CN" altLang="en-US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提供文字、语音、图片、视频等</a:t>
            </a:r>
            <a:r>
              <a:rPr lang="zh-CN" altLang="en-US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多样化</a:t>
            </a:r>
            <a:r>
              <a:rPr lang="zh-CN" altLang="en-US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交流方式</a:t>
            </a:r>
            <a:r>
              <a:rPr lang="zh-CN" altLang="en-US" dirty="0" smtClean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，与搭配师沟通交流</a:t>
            </a:r>
            <a:r>
              <a:rPr lang="zh-CN" altLang="en-US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无</a:t>
            </a:r>
            <a:r>
              <a:rPr lang="zh-CN" altLang="en-US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障碍</a:t>
            </a:r>
            <a:r>
              <a:rPr lang="zh-CN" altLang="en-US" dirty="0" smtClean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，好友互动</a:t>
            </a:r>
            <a:r>
              <a:rPr lang="zh-CN" altLang="en-US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更便捷</a:t>
            </a:r>
            <a:r>
              <a:rPr lang="zh-CN" altLang="en-US" dirty="0" smtClean="0">
                <a:solidFill>
                  <a:schemeClr val="accent1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。</a:t>
            </a:r>
            <a:endParaRPr lang="zh-CN" altLang="en-US" dirty="0">
              <a:solidFill>
                <a:schemeClr val="accent1"/>
              </a:solidFill>
              <a:latin typeface="楷体" pitchFamily="49" charset="-122"/>
              <a:ea typeface="楷体" pitchFamily="49" charset="-122"/>
              <a:sym typeface="宋体" pitchFamily="2" charset="-122"/>
            </a:endParaRPr>
          </a:p>
        </p:txBody>
      </p:sp>
      <p:sp>
        <p:nvSpPr>
          <p:cNvPr id="11272" name="Rectangle 10"/>
          <p:cNvSpPr>
            <a:spLocks noChangeArrowheads="1"/>
          </p:cNvSpPr>
          <p:nvPr/>
        </p:nvSpPr>
        <p:spPr bwMode="auto">
          <a:xfrm>
            <a:off x="877094" y="1323975"/>
            <a:ext cx="1327150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buFont typeface="Wingdings" pitchFamily="2" charset="2"/>
              <a:buNone/>
            </a:pPr>
            <a:r>
              <a:rPr lang="zh-CN" altLang="en-US" dirty="0">
                <a:solidFill>
                  <a:srgbClr val="3366FF"/>
                </a:solidFill>
                <a:latin typeface="楷体" pitchFamily="49" charset="-122"/>
                <a:ea typeface="楷体" pitchFamily="49" charset="-122"/>
              </a:rPr>
              <a:t>建库</a:t>
            </a:r>
            <a:endParaRPr lang="en-US" dirty="0">
              <a:solidFill>
                <a:srgbClr val="3366FF"/>
              </a:solidFill>
              <a:latin typeface="楷体" pitchFamily="49" charset="-122"/>
              <a:ea typeface="楷体" pitchFamily="49" charset="-122"/>
            </a:endParaRPr>
          </a:p>
          <a:p>
            <a:pPr algn="ctr" eaLnBrk="1" hangingPunct="1">
              <a:buFont typeface="Wingdings" pitchFamily="2" charset="2"/>
              <a:buNone/>
            </a:pPr>
            <a:r>
              <a:rPr lang="zh-CN" altLang="en-US" dirty="0">
                <a:solidFill>
                  <a:srgbClr val="3366FF"/>
                </a:solidFill>
                <a:latin typeface="楷体" pitchFamily="49" charset="-122"/>
                <a:ea typeface="楷体" pitchFamily="49" charset="-122"/>
              </a:rPr>
              <a:t>“智能化”</a:t>
            </a:r>
          </a:p>
        </p:txBody>
      </p:sp>
      <p:sp>
        <p:nvSpPr>
          <p:cNvPr id="11273" name="Rectangle 11"/>
          <p:cNvSpPr>
            <a:spLocks noChangeArrowheads="1"/>
          </p:cNvSpPr>
          <p:nvPr/>
        </p:nvSpPr>
        <p:spPr bwMode="auto">
          <a:xfrm>
            <a:off x="895619" y="3126581"/>
            <a:ext cx="133882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buFont typeface="Wingdings" pitchFamily="2" charset="2"/>
              <a:buNone/>
            </a:pPr>
            <a:r>
              <a:rPr lang="zh-CN" altLang="en-US" dirty="0">
                <a:solidFill>
                  <a:srgbClr val="3366FF"/>
                </a:solidFill>
                <a:latin typeface="楷体" pitchFamily="49" charset="-122"/>
                <a:ea typeface="楷体" pitchFamily="49" charset="-122"/>
                <a:sym typeface="Arial" charset="0"/>
              </a:rPr>
              <a:t>搭配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zh-CN" altLang="en-US" dirty="0" smtClean="0">
                <a:solidFill>
                  <a:srgbClr val="3366FF"/>
                </a:solidFill>
                <a:latin typeface="楷体" pitchFamily="49" charset="-122"/>
                <a:ea typeface="楷体" pitchFamily="49" charset="-122"/>
                <a:sym typeface="Arial" charset="0"/>
              </a:rPr>
              <a:t>“个性化”</a:t>
            </a:r>
            <a:endParaRPr lang="zh-CN" altLang="en-US" dirty="0">
              <a:solidFill>
                <a:srgbClr val="3366FF"/>
              </a:solidFill>
              <a:latin typeface="楷体" pitchFamily="49" charset="-122"/>
              <a:ea typeface="楷体" pitchFamily="49" charset="-122"/>
              <a:sym typeface="Arial" charset="0"/>
            </a:endParaRPr>
          </a:p>
        </p:txBody>
      </p:sp>
      <p:sp>
        <p:nvSpPr>
          <p:cNvPr id="11274" name="Rectangle 11"/>
          <p:cNvSpPr>
            <a:spLocks noChangeArrowheads="1"/>
          </p:cNvSpPr>
          <p:nvPr/>
        </p:nvSpPr>
        <p:spPr bwMode="auto">
          <a:xfrm>
            <a:off x="1029494" y="4938712"/>
            <a:ext cx="1022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buFont typeface="Wingdings" pitchFamily="2" charset="2"/>
              <a:buNone/>
            </a:pPr>
            <a:r>
              <a:rPr lang="zh-CN" altLang="en-US" dirty="0">
                <a:solidFill>
                  <a:srgbClr val="3366FF"/>
                </a:solidFill>
                <a:latin typeface="楷体" pitchFamily="49" charset="-122"/>
                <a:ea typeface="楷体" pitchFamily="49" charset="-122"/>
                <a:sym typeface="Arial" charset="0"/>
              </a:rPr>
              <a:t>交流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zh-CN" altLang="en-US" dirty="0">
                <a:solidFill>
                  <a:srgbClr val="3366FF"/>
                </a:solidFill>
                <a:latin typeface="楷体" pitchFamily="49" charset="-122"/>
                <a:ea typeface="楷体" pitchFamily="49" charset="-122"/>
                <a:sym typeface="Arial" charset="0"/>
              </a:rPr>
              <a:t>“便捷化”</a:t>
            </a:r>
          </a:p>
        </p:txBody>
      </p:sp>
      <p:sp>
        <p:nvSpPr>
          <p:cNvPr id="10251" name="矩形 7"/>
          <p:cNvSpPr>
            <a:spLocks noChangeArrowheads="1"/>
          </p:cNvSpPr>
          <p:nvPr/>
        </p:nvSpPr>
        <p:spPr bwMode="auto">
          <a:xfrm>
            <a:off x="0" y="-12700"/>
            <a:ext cx="1276350" cy="546100"/>
          </a:xfrm>
          <a:prstGeom prst="rect">
            <a:avLst/>
          </a:prstGeom>
          <a:solidFill>
            <a:srgbClr val="AFE6F5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altLang="en-US" sz="15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项目介绍</a:t>
            </a:r>
          </a:p>
        </p:txBody>
      </p:sp>
      <p:sp>
        <p:nvSpPr>
          <p:cNvPr id="10252" name="矩形 6"/>
          <p:cNvSpPr>
            <a:spLocks noChangeArrowheads="1"/>
          </p:cNvSpPr>
          <p:nvPr/>
        </p:nvSpPr>
        <p:spPr bwMode="auto">
          <a:xfrm>
            <a:off x="1292225" y="-6350"/>
            <a:ext cx="1276350" cy="833438"/>
          </a:xfrm>
          <a:prstGeom prst="rect">
            <a:avLst/>
          </a:prstGeom>
          <a:solidFill>
            <a:srgbClr val="19B4DC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altLang="en-US" sz="2100" b="1">
                <a:solidFill>
                  <a:srgbClr val="E6F5E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竞争实力</a:t>
            </a:r>
          </a:p>
        </p:txBody>
      </p:sp>
      <p:sp>
        <p:nvSpPr>
          <p:cNvPr id="10253" name="矩形 9"/>
          <p:cNvSpPr>
            <a:spLocks noChangeArrowheads="1"/>
          </p:cNvSpPr>
          <p:nvPr/>
        </p:nvSpPr>
        <p:spPr bwMode="auto">
          <a:xfrm>
            <a:off x="3873500" y="0"/>
            <a:ext cx="1276350" cy="549275"/>
          </a:xfrm>
          <a:prstGeom prst="rect">
            <a:avLst/>
          </a:prstGeom>
          <a:solidFill>
            <a:srgbClr val="AFE6F5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sz="15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发展规划</a:t>
            </a:r>
          </a:p>
        </p:txBody>
      </p:sp>
      <p:sp>
        <p:nvSpPr>
          <p:cNvPr id="10254" name="直接连接符 13"/>
          <p:cNvSpPr>
            <a:spLocks noChangeShapeType="1"/>
          </p:cNvSpPr>
          <p:nvPr/>
        </p:nvSpPr>
        <p:spPr bwMode="auto">
          <a:xfrm flipH="1">
            <a:off x="7019925" y="533400"/>
            <a:ext cx="1917700" cy="1588"/>
          </a:xfrm>
          <a:prstGeom prst="line">
            <a:avLst/>
          </a:prstGeom>
          <a:noFill/>
          <a:ln w="6350">
            <a:solidFill>
              <a:srgbClr val="E6F5E1"/>
            </a:solidFill>
            <a:round/>
            <a:headEnd type="triangle" w="lg" len="lg"/>
            <a:tailEnd type="oval" w="sm" len="sm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0255" name="TextBox 4"/>
          <p:cNvSpPr>
            <a:spLocks noChangeArrowheads="1"/>
          </p:cNvSpPr>
          <p:nvPr/>
        </p:nvSpPr>
        <p:spPr bwMode="auto">
          <a:xfrm>
            <a:off x="7362825" y="117475"/>
            <a:ext cx="1450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zh-CN" altLang="en-US" sz="2400" b="1">
                <a:solidFill>
                  <a:srgbClr val="FFC68D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产品亮点</a:t>
            </a:r>
            <a:endParaRPr lang="zh-CN" altLang="en-US"/>
          </a:p>
        </p:txBody>
      </p:sp>
      <p:sp>
        <p:nvSpPr>
          <p:cNvPr id="10256" name="矩形 8"/>
          <p:cNvSpPr>
            <a:spLocks noChangeArrowheads="1"/>
          </p:cNvSpPr>
          <p:nvPr/>
        </p:nvSpPr>
        <p:spPr bwMode="auto">
          <a:xfrm>
            <a:off x="2582863" y="-14288"/>
            <a:ext cx="1276350" cy="546101"/>
          </a:xfrm>
          <a:prstGeom prst="rect">
            <a:avLst/>
          </a:prstGeom>
          <a:solidFill>
            <a:srgbClr val="AFE6F5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sz="15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市场规模</a:t>
            </a:r>
          </a:p>
        </p:txBody>
      </p:sp>
      <p:sp>
        <p:nvSpPr>
          <p:cNvPr id="10257" name="矩形 11"/>
          <p:cNvSpPr>
            <a:spLocks noChangeArrowheads="1"/>
          </p:cNvSpPr>
          <p:nvPr/>
        </p:nvSpPr>
        <p:spPr bwMode="auto">
          <a:xfrm>
            <a:off x="0" y="6597650"/>
            <a:ext cx="9139238" cy="260350"/>
          </a:xfrm>
          <a:prstGeom prst="rect">
            <a:avLst/>
          </a:prstGeom>
          <a:solidFill>
            <a:srgbClr val="19B4DC"/>
          </a:solidFill>
          <a:ln w="9525">
            <a:noFill/>
            <a:miter lim="800000"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endParaRPr lang="zh-CN" altLang="zh-CN" sz="1300">
              <a:solidFill>
                <a:srgbClr val="CCEDC7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0258" name="椭圆 12"/>
          <p:cNvSpPr>
            <a:spLocks noChangeArrowheads="1"/>
          </p:cNvSpPr>
          <p:nvPr/>
        </p:nvSpPr>
        <p:spPr bwMode="auto">
          <a:xfrm>
            <a:off x="3924300" y="6381750"/>
            <a:ext cx="1414463" cy="504825"/>
          </a:xfrm>
          <a:prstGeom prst="ellipse">
            <a:avLst/>
          </a:prstGeom>
          <a:solidFill>
            <a:srgbClr val="AFE6F5"/>
          </a:solidFill>
          <a:ln w="12700">
            <a:solidFill>
              <a:srgbClr val="FFFFFF"/>
            </a:solidFill>
            <a:round/>
            <a:headEnd/>
            <a:tailEnd/>
          </a:ln>
          <a:effectLst/>
        </p:spPr>
        <p:txBody>
          <a:bodyPr lIns="90170" tIns="46990" rIns="90170" bIns="46990" anchor="ctr"/>
          <a:lstStyle/>
          <a:p>
            <a:pPr algn="ctr" eaLnBrk="1" hangingPunct="1">
              <a:buFont typeface="Arial" charset="0"/>
              <a:buNone/>
            </a:pPr>
            <a:r>
              <a:rPr lang="zh-CN" sz="1300">
                <a:solidFill>
                  <a:srgbClr val="19B4DC"/>
                </a:solidFill>
                <a:latin typeface="宋体" pitchFamily="2" charset="-122"/>
                <a:ea typeface="微软雅黑" pitchFamily="34" charset="-122"/>
                <a:sym typeface="宋体" pitchFamily="2" charset="-122"/>
              </a:rPr>
              <a:t>懒人衣橱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 animBg="1"/>
      <p:bldP spid="11267" grpId="0" animBg="1"/>
      <p:bldP spid="11268" grpId="0" animBg="1"/>
      <p:bldP spid="11269" grpId="0" animBg="1"/>
      <p:bldP spid="11270" grpId="0" animBg="1"/>
      <p:bldP spid="11271" grpId="0" animBg="1"/>
      <p:bldP spid="11272" grpId="0"/>
      <p:bldP spid="11273" grpId="0"/>
      <p:bldP spid="11274" grpId="0"/>
    </p:bldLst>
  </p:timing>
</p:sld>
</file>

<file path=ppt/theme/theme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CCEDC7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E2F4E0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533</TotalTime>
  <Pages>0</Pages>
  <Words>1667</Words>
  <Characters>0</Characters>
  <Application>Microsoft Office PowerPoint</Application>
  <DocSecurity>0</DocSecurity>
  <PresentationFormat>全屏显示(4:3)</PresentationFormat>
  <Lines>0</Lines>
  <Paragraphs>343</Paragraphs>
  <Slides>19</Slides>
  <Notes>11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黑体</vt:lpstr>
      <vt:lpstr>楷体</vt:lpstr>
      <vt:lpstr>宋体</vt:lpstr>
      <vt:lpstr>微软雅黑</vt:lpstr>
      <vt:lpstr>Arial</vt:lpstr>
      <vt:lpstr>Calibri</vt:lpstr>
      <vt:lpstr>Calibri Light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    谢！</vt:lpstr>
    </vt:vector>
  </TitlesOfParts>
  <Company>微软中国</Company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linda yao</cp:lastModifiedBy>
  <cp:revision>536</cp:revision>
  <dcterms:created xsi:type="dcterms:W3CDTF">2014-05-22T15:27:00Z</dcterms:created>
  <dcterms:modified xsi:type="dcterms:W3CDTF">2014-10-27T08:59:02Z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2052-9.1.0.4856</vt:lpwstr>
  </property>
</Properties>
</file>